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93" r:id="rId4"/>
    <p:sldId id="259" r:id="rId5"/>
    <p:sldId id="260" r:id="rId6"/>
    <p:sldId id="261" r:id="rId7"/>
    <p:sldId id="262" r:id="rId8"/>
    <p:sldId id="263" r:id="rId9"/>
    <p:sldId id="264" r:id="rId10"/>
    <p:sldId id="302" r:id="rId11"/>
    <p:sldId id="266" r:id="rId12"/>
    <p:sldId id="267" r:id="rId13"/>
    <p:sldId id="294" r:id="rId14"/>
    <p:sldId id="295" r:id="rId15"/>
    <p:sldId id="303" r:id="rId16"/>
    <p:sldId id="268" r:id="rId17"/>
    <p:sldId id="269" r:id="rId18"/>
    <p:sldId id="300" r:id="rId19"/>
    <p:sldId id="301" r:id="rId20"/>
    <p:sldId id="273" r:id="rId21"/>
    <p:sldId id="270" r:id="rId22"/>
    <p:sldId id="274" r:id="rId23"/>
    <p:sldId id="271" r:id="rId24"/>
    <p:sldId id="272" r:id="rId25"/>
    <p:sldId id="296" r:id="rId26"/>
    <p:sldId id="275" r:id="rId27"/>
    <p:sldId id="276" r:id="rId28"/>
    <p:sldId id="297" r:id="rId29"/>
    <p:sldId id="277" r:id="rId30"/>
    <p:sldId id="279" r:id="rId31"/>
    <p:sldId id="280" r:id="rId32"/>
    <p:sldId id="281" r:id="rId33"/>
    <p:sldId id="282" r:id="rId34"/>
    <p:sldId id="283" r:id="rId35"/>
    <p:sldId id="284" r:id="rId36"/>
    <p:sldId id="285" r:id="rId37"/>
    <p:sldId id="286" r:id="rId38"/>
    <p:sldId id="287" r:id="rId39"/>
    <p:sldId id="298" r:id="rId40"/>
    <p:sldId id="288" r:id="rId41"/>
    <p:sldId id="299" r:id="rId42"/>
    <p:sldId id="291" r:id="rId43"/>
    <p:sldId id="289"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28.2.2020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086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28.2.2020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6945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28.2.2020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9143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28.2.2020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9785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28.2.2020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7466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28.2.2020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0142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28.2.2020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2999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28.2.2020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3842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28.2.2020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784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28.2.2020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1785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28.2.2020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0639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5208084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ilevecalisma.gov.tr/ksgm/siddete-maruz-kalindiginda/" TargetMode="External"/><Relationship Id="rId2" Type="http://schemas.openxmlformats.org/officeDocument/2006/relationships/hyperlink" Target="https://vatandas.jandarma.gov.tr/KYSOP/uzaktan_egitim/Documents/2%20KYAIS.pdf" TargetMode="External"/><Relationship Id="rId1" Type="http://schemas.openxmlformats.org/officeDocument/2006/relationships/slideLayout" Target="../slideLayouts/slideLayout2.xml"/><Relationship Id="rId5" Type="http://schemas.openxmlformats.org/officeDocument/2006/relationships/hyperlink" Target="https://www.haberturk.com/son-dakika-haberi-beylikduzu-nde-avm-de-karisini-bicakladi-2596229" TargetMode="External"/><Relationship Id="rId4" Type="http://schemas.openxmlformats.org/officeDocument/2006/relationships/hyperlink" Target="https://www.haberturk.com/kan-donduran-cinayet-annesini-doven-babasini-oldurdu-259437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2636912"/>
            <a:ext cx="6840760" cy="2880320"/>
          </a:xfrm>
        </p:spPr>
        <p:txBody>
          <a:bodyPr>
            <a:normAutofit/>
          </a:bodyPr>
          <a:lstStyle/>
          <a:p>
            <a:r>
              <a:rPr lang="tr-TR" sz="3600" b="1" dirty="0" smtClean="0"/>
              <a:t>KADINA YÖNELİK ŞİDDETİ ÖNLEME ÇALIŞMALARI</a:t>
            </a:r>
            <a:br>
              <a:rPr lang="tr-TR" sz="3600" b="1" dirty="0" smtClean="0"/>
            </a:br>
            <a:r>
              <a:rPr lang="tr-TR" sz="3600" b="1" dirty="0" smtClean="0"/>
              <a:t/>
            </a:r>
            <a:br>
              <a:rPr lang="tr-TR" sz="3600" b="1" dirty="0" smtClean="0"/>
            </a:br>
            <a:r>
              <a:rPr lang="tr-TR" sz="3600" b="1" dirty="0" smtClean="0"/>
              <a:t/>
            </a:r>
            <a:br>
              <a:rPr lang="tr-TR" sz="3600" b="1" dirty="0" smtClean="0"/>
            </a:br>
            <a:r>
              <a:rPr lang="tr-TR" sz="1600" b="1" dirty="0" smtClean="0"/>
              <a:t>Bozüyük Rehberlik ve Araştırma Merkezi</a:t>
            </a:r>
            <a:endParaRPr lang="tr-TR" sz="16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1981" y="68611"/>
            <a:ext cx="2011392" cy="112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281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2536" y="274638"/>
            <a:ext cx="9396536" cy="1143000"/>
          </a:xfrm>
        </p:spPr>
        <p:txBody>
          <a:bodyPr>
            <a:normAutofit/>
          </a:bodyPr>
          <a:lstStyle/>
          <a:p>
            <a:r>
              <a:rPr lang="tr-TR" sz="6000" b="1" dirty="0" smtClean="0"/>
              <a:t>Şiddet Her Yerde!!</a:t>
            </a:r>
            <a:endParaRPr lang="tr-TR" sz="60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1565"/>
            <a:ext cx="8229600" cy="452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w81'\Desktop\Şiddetin Önlenmesi\Adsı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40180"/>
            <a:ext cx="6408712" cy="550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17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274638"/>
            <a:ext cx="7787208" cy="1426170"/>
          </a:xfrm>
        </p:spPr>
        <p:txBody>
          <a:bodyPr>
            <a:normAutofit/>
          </a:bodyPr>
          <a:lstStyle/>
          <a:p>
            <a:pPr algn="l"/>
            <a:r>
              <a:rPr lang="tr-TR" sz="2400" b="1" dirty="0" smtClean="0">
                <a:solidFill>
                  <a:srgbClr val="002060"/>
                </a:solidFill>
              </a:rPr>
              <a:t>Eşler arasında yaşanan sorunlarda şiddetin varlığı doğal mıdır?</a:t>
            </a:r>
            <a:endParaRPr lang="tr-TR" sz="2400" b="1" dirty="0">
              <a:solidFill>
                <a:srgbClr val="002060"/>
              </a:solidFill>
            </a:endParaRPr>
          </a:p>
        </p:txBody>
      </p:sp>
      <p:sp>
        <p:nvSpPr>
          <p:cNvPr id="3" name="İçerik Yer Tutucusu 2"/>
          <p:cNvSpPr>
            <a:spLocks noGrp="1"/>
          </p:cNvSpPr>
          <p:nvPr>
            <p:ph idx="1"/>
          </p:nvPr>
        </p:nvSpPr>
        <p:spPr>
          <a:xfrm>
            <a:off x="755576" y="1916832"/>
            <a:ext cx="7560840" cy="4209331"/>
          </a:xfrm>
        </p:spPr>
        <p:txBody>
          <a:bodyPr>
            <a:normAutofit/>
          </a:bodyPr>
          <a:lstStyle/>
          <a:p>
            <a:pPr algn="just">
              <a:lnSpc>
                <a:spcPct val="150000"/>
              </a:lnSpc>
            </a:pPr>
            <a:r>
              <a:rPr lang="tr-TR" sz="1800" dirty="0" smtClean="0"/>
              <a:t>Kadınlara </a:t>
            </a:r>
            <a:r>
              <a:rPr lang="tr-TR" sz="1800" dirty="0"/>
              <a:t>yönelik uygulanan şiddet genel olarak gerek şiddet uygulayan, </a:t>
            </a:r>
            <a:r>
              <a:rPr lang="tr-TR" sz="1800" dirty="0" smtClean="0"/>
              <a:t> gerek toplum </a:t>
            </a:r>
            <a:r>
              <a:rPr lang="tr-TR" sz="1800" dirty="0"/>
              <a:t>ve kimi zaman da bizzat şiddet gören tarafından “meşru” ve “doğal” kabul edilmektedir</a:t>
            </a:r>
            <a:r>
              <a:rPr lang="tr-TR" sz="1800" dirty="0" smtClean="0"/>
              <a:t>.</a:t>
            </a:r>
          </a:p>
          <a:p>
            <a:pPr algn="just">
              <a:lnSpc>
                <a:spcPct val="150000"/>
              </a:lnSpc>
            </a:pPr>
            <a:endParaRPr lang="tr-TR" sz="1800" dirty="0"/>
          </a:p>
          <a:p>
            <a:pPr algn="just">
              <a:lnSpc>
                <a:spcPct val="150000"/>
              </a:lnSpc>
            </a:pPr>
            <a:r>
              <a:rPr lang="tr-TR" sz="1800" b="1" dirty="0"/>
              <a:t>T</a:t>
            </a:r>
            <a:r>
              <a:rPr lang="tr-TR" sz="1800" b="1" dirty="0" smtClean="0"/>
              <a:t>am tersi şiddetten </a:t>
            </a:r>
            <a:r>
              <a:rPr lang="tr-TR" sz="1800" b="1" dirty="0"/>
              <a:t>özgür bir hayat yaşamanın </a:t>
            </a:r>
            <a:r>
              <a:rPr lang="tr-TR" sz="1800" b="1" dirty="0" smtClean="0"/>
              <a:t>kadınların en </a:t>
            </a:r>
            <a:r>
              <a:rPr lang="tr-TR" sz="1800" b="1" dirty="0"/>
              <a:t>doğal insan hakkı </a:t>
            </a:r>
            <a:r>
              <a:rPr lang="tr-TR" sz="1800" b="1" dirty="0" smtClean="0"/>
              <a:t>olduğu, </a:t>
            </a:r>
            <a:r>
              <a:rPr lang="tr-TR" sz="1800" b="1" dirty="0"/>
              <a:t>şiddeti hoş görmek </a:t>
            </a:r>
            <a:r>
              <a:rPr lang="tr-TR" sz="1800" b="1" dirty="0" smtClean="0"/>
              <a:t>yerine şiddete </a:t>
            </a:r>
            <a:r>
              <a:rPr lang="tr-TR" sz="1800" b="1" dirty="0"/>
              <a:t>karşı çıkarak yasal </a:t>
            </a:r>
            <a:r>
              <a:rPr lang="tr-TR" sz="1800" b="1" dirty="0" smtClean="0"/>
              <a:t>yollara başvurmanın </a:t>
            </a:r>
            <a:r>
              <a:rPr lang="tr-TR" sz="1800" b="1" dirty="0"/>
              <a:t>gerekliliği, sürekli vurgulanması gereken noktalardır. </a:t>
            </a:r>
            <a:endParaRPr lang="tr-TR" sz="1800" b="1" dirty="0" smtClean="0"/>
          </a:p>
        </p:txBody>
      </p:sp>
      <p:sp>
        <p:nvSpPr>
          <p:cNvPr id="4" name="Çarpma 3"/>
          <p:cNvSpPr/>
          <p:nvPr/>
        </p:nvSpPr>
        <p:spPr>
          <a:xfrm>
            <a:off x="272049" y="2132856"/>
            <a:ext cx="457200" cy="69837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851" y="4005064"/>
            <a:ext cx="496170" cy="48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71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002060"/>
                </a:solidFill>
              </a:rPr>
              <a:t>Aile-içi kadına yönelik şiddetten kimler etkilenir?</a:t>
            </a:r>
            <a:endParaRPr lang="tr-TR" sz="2800" b="1" dirty="0">
              <a:solidFill>
                <a:srgbClr val="002060"/>
              </a:solidFill>
            </a:endParaRPr>
          </a:p>
        </p:txBody>
      </p:sp>
      <p:sp>
        <p:nvSpPr>
          <p:cNvPr id="3" name="İçerik Yer Tutucusu 2"/>
          <p:cNvSpPr>
            <a:spLocks noGrp="1"/>
          </p:cNvSpPr>
          <p:nvPr>
            <p:ph idx="1"/>
          </p:nvPr>
        </p:nvSpPr>
        <p:spPr>
          <a:xfrm>
            <a:off x="683568" y="1628800"/>
            <a:ext cx="7642544" cy="4497363"/>
          </a:xfrm>
        </p:spPr>
        <p:txBody>
          <a:bodyPr>
            <a:normAutofit/>
          </a:bodyPr>
          <a:lstStyle/>
          <a:p>
            <a:pPr algn="just">
              <a:lnSpc>
                <a:spcPct val="150000"/>
              </a:lnSpc>
            </a:pPr>
            <a:r>
              <a:rPr lang="tr-TR" sz="2400" dirty="0"/>
              <a:t>Kadına yönelik aile içi şiddet sadece kadınları olumsuz etkilemekle kalmaz aynı zamanda </a:t>
            </a:r>
            <a:r>
              <a:rPr lang="tr-TR" sz="2400" dirty="0" smtClean="0"/>
              <a:t>o ailede </a:t>
            </a:r>
            <a:r>
              <a:rPr lang="tr-TR" sz="2400" dirty="0"/>
              <a:t>yaşayan çocuklar üzerinde de yaşamları boyunca etkisi altında kalacakları </a:t>
            </a:r>
            <a:r>
              <a:rPr lang="tr-TR" sz="2400" dirty="0" smtClean="0"/>
              <a:t>olumsuzluklara yol açar.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62670"/>
            <a:ext cx="4402460" cy="246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146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836712"/>
            <a:ext cx="7632848" cy="5289451"/>
          </a:xfrm>
        </p:spPr>
        <p:txBody>
          <a:bodyPr>
            <a:normAutofit/>
          </a:bodyPr>
          <a:lstStyle/>
          <a:p>
            <a:pPr algn="just">
              <a:lnSpc>
                <a:spcPct val="150000"/>
              </a:lnSpc>
              <a:tabLst>
                <a:tab pos="0" algn="l"/>
              </a:tabLst>
            </a:pPr>
            <a:r>
              <a:rPr lang="tr-TR" sz="2000" dirty="0"/>
              <a:t>Ailesinde şiddet ortamında yetişen, şiddetin tanığı olan çocukların ihmal ve istismar nedeniyle psikolojik desteğe daha çok gereksinim duymaları, eğitimde daha az başarılı olmaları ve buna bağlı olarak yüksek gelir getiren işlerde çalışma olasılıklarının daha düşük olması söz konusu olabilir (UNFPA 2007). </a:t>
            </a:r>
            <a:endParaRPr lang="tr-TR" sz="2000" dirty="0" smtClean="0"/>
          </a:p>
          <a:p>
            <a:pPr algn="just">
              <a:lnSpc>
                <a:spcPct val="150000"/>
              </a:lnSpc>
            </a:pPr>
            <a:r>
              <a:rPr lang="tr-TR" sz="2000" dirty="0" smtClean="0"/>
              <a:t>Bunların </a:t>
            </a:r>
            <a:r>
              <a:rPr lang="tr-TR" sz="2000" dirty="0"/>
              <a:t>yanı sıra şiddetin yaşandığı ortamlarda yetişen çocukların yetişkin olduklarında şiddete maruz kalan ve uygulayan olarak gözledikleri aile bireyleri gibi şiddeti bir davranış biçimi olarak benimseme olasılıkları yüksektir.</a:t>
            </a:r>
          </a:p>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5913"/>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661248"/>
            <a:ext cx="1690161" cy="94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360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adına yönelik şidd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626469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14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smtClean="0"/>
              <a:t>Aile İçi Şiddet Döngüsü</a:t>
            </a:r>
            <a:endParaRPr lang="tr-TR" sz="5400" b="1" dirty="0"/>
          </a:p>
        </p:txBody>
      </p:sp>
      <p:pic>
        <p:nvPicPr>
          <p:cNvPr id="3074" name="Picture 2" descr="C:\Users\w81'\Desktop\Şiddetin Önlenmesi\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5904656"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002060"/>
                </a:solidFill>
              </a:rPr>
              <a:t>Kadına Yönelik Şiddetin Biçimleri</a:t>
            </a:r>
            <a:endParaRPr lang="tr-TR" b="1" dirty="0">
              <a:solidFill>
                <a:srgbClr val="002060"/>
              </a:solidFill>
            </a:endParaRPr>
          </a:p>
        </p:txBody>
      </p:sp>
      <p:sp>
        <p:nvSpPr>
          <p:cNvPr id="3" name="İçerik Yer Tutucusu 2"/>
          <p:cNvSpPr>
            <a:spLocks noGrp="1"/>
          </p:cNvSpPr>
          <p:nvPr>
            <p:ph idx="1"/>
          </p:nvPr>
        </p:nvSpPr>
        <p:spPr>
          <a:xfrm>
            <a:off x="755576" y="1600200"/>
            <a:ext cx="7704856" cy="4525963"/>
          </a:xfrm>
        </p:spPr>
        <p:txBody>
          <a:bodyPr>
            <a:normAutofit fontScale="92500" lnSpcReduction="10000"/>
          </a:bodyPr>
          <a:lstStyle/>
          <a:p>
            <a:pPr marL="0" indent="0" algn="just">
              <a:lnSpc>
                <a:spcPct val="150000"/>
              </a:lnSpc>
              <a:buNone/>
            </a:pPr>
            <a:r>
              <a:rPr lang="tr-TR" sz="2000" b="1" dirty="0" smtClean="0"/>
              <a:t>1-Fiziksel Şiddet :</a:t>
            </a:r>
            <a:r>
              <a:rPr lang="tr-TR" sz="2000" dirty="0" smtClean="0"/>
              <a:t>İtmek, tokat atmak, tekmelemek vb.</a:t>
            </a:r>
          </a:p>
          <a:p>
            <a:pPr marL="0" indent="0" algn="just">
              <a:lnSpc>
                <a:spcPct val="150000"/>
              </a:lnSpc>
              <a:buNone/>
            </a:pPr>
            <a:r>
              <a:rPr lang="tr-TR" sz="1600" dirty="0"/>
              <a:t>*Son zamanlarda yapılan bazı psikolojik araştırmalarda, bağırmanın da fiziksel şiddet olduğunu savunan görüşlere rastlanmaktadır. Çünkü ses fiziksel bir özelliğimizdir ve sesimizi kullanarak şiddet uygulamak fiziksel şiddete girmektedir</a:t>
            </a:r>
            <a:r>
              <a:rPr lang="tr-TR" sz="1600" dirty="0" smtClean="0"/>
              <a:t>.</a:t>
            </a:r>
          </a:p>
          <a:p>
            <a:pPr marL="0" indent="0" algn="just">
              <a:lnSpc>
                <a:spcPct val="150000"/>
              </a:lnSpc>
              <a:buNone/>
            </a:pPr>
            <a:endParaRPr lang="tr-TR" sz="1600" dirty="0" smtClean="0"/>
          </a:p>
          <a:p>
            <a:pPr marL="0" indent="0" algn="just">
              <a:lnSpc>
                <a:spcPct val="150000"/>
              </a:lnSpc>
              <a:buNone/>
            </a:pPr>
            <a:r>
              <a:rPr lang="tr-TR" sz="1800" b="1" dirty="0" smtClean="0"/>
              <a:t>2-Duygusal/Psikolojik Şiddet: </a:t>
            </a:r>
            <a:r>
              <a:rPr lang="tr-TR" sz="1800" dirty="0" smtClean="0"/>
              <a:t>Kadının sevgi, ilgi, onay ihtiyaçlarını göz ardı etmek, başkalarının yanında küçük düşürücü davranmak, kadının davranışlarını engellemek, yalan söylemek, aşırı kıskançlık..</a:t>
            </a:r>
            <a:r>
              <a:rPr lang="tr-TR" sz="1800" dirty="0" err="1" smtClean="0"/>
              <a:t>vb</a:t>
            </a:r>
            <a:r>
              <a:rPr lang="tr-TR" sz="1800" dirty="0" smtClean="0"/>
              <a:t>.</a:t>
            </a:r>
          </a:p>
          <a:p>
            <a:pPr marL="0" indent="0" algn="just">
              <a:lnSpc>
                <a:spcPct val="150000"/>
              </a:lnSpc>
              <a:buNone/>
            </a:pPr>
            <a:endParaRPr lang="tr-TR" sz="1800" dirty="0" smtClean="0"/>
          </a:p>
          <a:p>
            <a:pPr marL="0" indent="0" algn="just">
              <a:lnSpc>
                <a:spcPct val="150000"/>
              </a:lnSpc>
              <a:buNone/>
            </a:pPr>
            <a:r>
              <a:rPr lang="tr-TR" sz="1500" b="1" dirty="0" smtClean="0">
                <a:solidFill>
                  <a:srgbClr val="C00000"/>
                </a:solidFill>
              </a:rPr>
              <a:t>Psikolojik şiddet </a:t>
            </a:r>
            <a:r>
              <a:rPr lang="tr-TR" sz="1500" b="1" dirty="0">
                <a:solidFill>
                  <a:srgbClr val="C00000"/>
                </a:solidFill>
              </a:rPr>
              <a:t>diğer türlerle birlikte uygulanmasına rağmen sağlık </a:t>
            </a:r>
            <a:r>
              <a:rPr lang="tr-TR" sz="1500" b="1" dirty="0" smtClean="0">
                <a:solidFill>
                  <a:srgbClr val="C00000"/>
                </a:solidFill>
              </a:rPr>
              <a:t>çalışanlarına </a:t>
            </a:r>
            <a:r>
              <a:rPr lang="tr-TR" sz="1500" b="1" dirty="0">
                <a:solidFill>
                  <a:srgbClr val="C00000"/>
                </a:solidFill>
              </a:rPr>
              <a:t>en az aktarılan </a:t>
            </a:r>
            <a:r>
              <a:rPr lang="tr-TR" sz="1500" b="1" dirty="0" smtClean="0">
                <a:solidFill>
                  <a:srgbClr val="C00000"/>
                </a:solidFill>
              </a:rPr>
              <a:t>şiddet </a:t>
            </a:r>
            <a:r>
              <a:rPr lang="tr-TR" sz="1500" b="1" dirty="0">
                <a:solidFill>
                  <a:srgbClr val="C00000"/>
                </a:solidFill>
              </a:rPr>
              <a:t>türüdür (Karınca, </a:t>
            </a:r>
            <a:r>
              <a:rPr lang="tr-TR" sz="1500" b="1" dirty="0" smtClean="0">
                <a:solidFill>
                  <a:srgbClr val="C00000"/>
                </a:solidFill>
              </a:rPr>
              <a:t>2008). Toplum </a:t>
            </a:r>
            <a:r>
              <a:rPr lang="tr-TR" sz="1500" b="1" dirty="0">
                <a:solidFill>
                  <a:srgbClr val="C00000"/>
                </a:solidFill>
              </a:rPr>
              <a:t>çiftler arasındaki duygusal sorunları “evliliğin tuzu biberi” olarak görüp önemsememekte ve büyütülmesini de </a:t>
            </a:r>
            <a:r>
              <a:rPr lang="tr-TR" sz="1500" b="1" dirty="0" smtClean="0">
                <a:solidFill>
                  <a:srgbClr val="C00000"/>
                </a:solidFill>
              </a:rPr>
              <a:t>hoş karşılamamaktadır</a:t>
            </a:r>
            <a:r>
              <a:rPr lang="tr-TR" sz="1500" b="1" dirty="0">
                <a:solidFill>
                  <a:srgbClr val="C00000"/>
                </a:solidFill>
              </a:rPr>
              <a:t>. </a:t>
            </a:r>
            <a:endParaRPr lang="tr-TR" sz="1500" b="1" dirty="0" smtClean="0">
              <a:solidFill>
                <a:srgbClr val="C00000"/>
              </a:solidFill>
            </a:endParaRPr>
          </a:p>
        </p:txBody>
      </p:sp>
    </p:spTree>
    <p:extLst>
      <p:ext uri="{BB962C8B-B14F-4D97-AF65-F5344CB8AC3E}">
        <p14:creationId xmlns:p14="http://schemas.microsoft.com/office/powerpoint/2010/main" val="2633487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052736"/>
            <a:ext cx="7704856" cy="5073427"/>
          </a:xfrm>
        </p:spPr>
        <p:txBody>
          <a:bodyPr>
            <a:normAutofit fontScale="92500" lnSpcReduction="10000"/>
          </a:bodyPr>
          <a:lstStyle/>
          <a:p>
            <a:pPr marL="0" indent="0" algn="just">
              <a:lnSpc>
                <a:spcPct val="150000"/>
              </a:lnSpc>
              <a:buNone/>
            </a:pPr>
            <a:r>
              <a:rPr lang="tr-TR" sz="2400" b="1" dirty="0"/>
              <a:t>3-Ekonomik Şiddet: </a:t>
            </a:r>
            <a:r>
              <a:rPr lang="tr-TR" sz="2400" dirty="0"/>
              <a:t>Kadının çalışmasını engellemek, maaşına el koymak, aile geliri hakkında kadına bilgi vermemek, harçlık vermemek, mal varlıklarının erkeğin tekelinde olması vb.</a:t>
            </a:r>
            <a:endParaRPr lang="tr-TR" sz="2400" b="1" dirty="0"/>
          </a:p>
          <a:p>
            <a:pPr marL="0" indent="0" algn="just">
              <a:lnSpc>
                <a:spcPct val="150000"/>
              </a:lnSpc>
              <a:buNone/>
            </a:pPr>
            <a:endParaRPr lang="tr-TR" sz="2400" b="1" dirty="0" smtClean="0"/>
          </a:p>
          <a:p>
            <a:pPr marL="0" indent="0" algn="just">
              <a:lnSpc>
                <a:spcPct val="150000"/>
              </a:lnSpc>
              <a:buNone/>
            </a:pPr>
            <a:r>
              <a:rPr lang="tr-TR" sz="2400" b="1" dirty="0" smtClean="0"/>
              <a:t>4-Cinsel Şiddet: </a:t>
            </a:r>
            <a:r>
              <a:rPr lang="tr-TR" sz="2400" dirty="0" smtClean="0"/>
              <a:t>Kadının rızası olmadan cinsel birlikteliğe zorlamak, kadının cinsel isteklerini göz ardı etmek, kadını istemediği şekilde giyinmeye zorlamak vb.</a:t>
            </a:r>
          </a:p>
          <a:p>
            <a:pPr marL="0" indent="0" algn="just">
              <a:lnSpc>
                <a:spcPct val="150000"/>
              </a:lnSpc>
              <a:buNone/>
            </a:pPr>
            <a:endParaRPr lang="tr-TR" sz="1800" dirty="0" smtClean="0">
              <a:solidFill>
                <a:srgbClr val="C00000"/>
              </a:solidFill>
            </a:endParaRPr>
          </a:p>
          <a:p>
            <a:pPr marL="0" indent="0" algn="just">
              <a:lnSpc>
                <a:spcPct val="150000"/>
              </a:lnSpc>
              <a:buNone/>
            </a:pPr>
            <a:r>
              <a:rPr lang="tr-TR" sz="1800" b="1" dirty="0" smtClean="0">
                <a:solidFill>
                  <a:srgbClr val="7030A0"/>
                </a:solidFill>
              </a:rPr>
              <a:t>*Mahremiyeti barındırdığı için ortaya çıkması ve ifade edilmesinde zorluklar yaşanabilir. Bazı toplumlar erkeğin isteğini normal karşıladığı için kimi zaman cinsel zorlamayı şiddet olarak görmeyebilir.</a:t>
            </a:r>
            <a:endParaRPr lang="tr-TR" sz="1800" b="1" dirty="0">
              <a:solidFill>
                <a:srgbClr val="7030A0"/>
              </a:solidFill>
            </a:endParaRPr>
          </a:p>
        </p:txBody>
      </p:sp>
    </p:spTree>
    <p:extLst>
      <p:ext uri="{BB962C8B-B14F-4D97-AF65-F5344CB8AC3E}">
        <p14:creationId xmlns:p14="http://schemas.microsoft.com/office/powerpoint/2010/main" val="2783033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196752"/>
            <a:ext cx="7704856" cy="4929411"/>
          </a:xfrm>
        </p:spPr>
        <p:txBody>
          <a:bodyPr>
            <a:noAutofit/>
          </a:bodyPr>
          <a:lstStyle/>
          <a:p>
            <a:pPr algn="just">
              <a:lnSpc>
                <a:spcPct val="150000"/>
              </a:lnSpc>
            </a:pPr>
            <a:r>
              <a:rPr lang="tr-TR" sz="2000" dirty="0" smtClean="0"/>
              <a:t>Eşlerin </a:t>
            </a:r>
            <a:r>
              <a:rPr lang="tr-TR" sz="2000" dirty="0"/>
              <a:t>cinsel </a:t>
            </a:r>
            <a:r>
              <a:rPr lang="tr-TR" sz="2000" dirty="0" smtClean="0"/>
              <a:t>uyumu yakalayamaması</a:t>
            </a:r>
            <a:r>
              <a:rPr lang="tr-TR" sz="2000" dirty="0"/>
              <a:t>, erkek kaynaklı cinsel bir problemle ilgili olsa da, erkeğin </a:t>
            </a:r>
            <a:r>
              <a:rPr lang="tr-TR" sz="2000" dirty="0" smtClean="0"/>
              <a:t>otoritesini devam </a:t>
            </a:r>
            <a:r>
              <a:rPr lang="tr-TR" sz="2000" dirty="0"/>
              <a:t>ettirmek için sorunun kadının cinsel olarak kusurundan kaynaklandığını </a:t>
            </a:r>
            <a:r>
              <a:rPr lang="tr-TR" sz="2000" dirty="0" smtClean="0"/>
              <a:t>söyleyerek onu aşağılaması </a:t>
            </a:r>
            <a:r>
              <a:rPr lang="tr-TR" sz="2000" dirty="0"/>
              <a:t>en çok görülen cinsel </a:t>
            </a:r>
            <a:r>
              <a:rPr lang="tr-TR" sz="2000" dirty="0" smtClean="0"/>
              <a:t>şiddet </a:t>
            </a:r>
            <a:r>
              <a:rPr lang="tr-TR" sz="2000" dirty="0"/>
              <a:t>durumudur (</a:t>
            </a:r>
            <a:r>
              <a:rPr lang="tr-TR" sz="2000" dirty="0" err="1"/>
              <a:t>Yanıkkerem</a:t>
            </a:r>
            <a:r>
              <a:rPr lang="tr-TR" sz="2000" dirty="0"/>
              <a:t> ve Sevil, </a:t>
            </a:r>
            <a:r>
              <a:rPr lang="tr-TR" sz="2000" dirty="0" smtClean="0"/>
              <a:t>2006). Ayrıca </a:t>
            </a:r>
            <a:r>
              <a:rPr lang="tr-TR" sz="2000" dirty="0"/>
              <a:t>bir cinsel sorun olmasa bile cinsel </a:t>
            </a:r>
            <a:r>
              <a:rPr lang="tr-TR" sz="2000" dirty="0" smtClean="0"/>
              <a:t>şiddet </a:t>
            </a:r>
            <a:r>
              <a:rPr lang="tr-TR" sz="2000" dirty="0"/>
              <a:t>bir </a:t>
            </a:r>
            <a:r>
              <a:rPr lang="tr-TR" sz="2000" b="1" dirty="0"/>
              <a:t>iktidar </a:t>
            </a:r>
            <a:r>
              <a:rPr lang="tr-TR" sz="2000" b="1" dirty="0" smtClean="0"/>
              <a:t>aracı/güç ihtiyacı </a:t>
            </a:r>
            <a:r>
              <a:rPr lang="tr-TR" sz="2000" dirty="0" smtClean="0"/>
              <a:t>olarak kullanılabilmektedir.</a:t>
            </a:r>
          </a:p>
          <a:p>
            <a:pPr marL="0" indent="0" algn="just">
              <a:lnSpc>
                <a:spcPct val="150000"/>
              </a:lnSpc>
              <a:buNone/>
            </a:pPr>
            <a:endParaRPr lang="tr-TR" sz="1600" dirty="0" smtClean="0"/>
          </a:p>
          <a:p>
            <a:pPr marL="0" indent="0" algn="just">
              <a:lnSpc>
                <a:spcPct val="150000"/>
              </a:lnSpc>
              <a:buNone/>
            </a:pPr>
            <a:r>
              <a:rPr lang="tr-TR" sz="1600" b="1" dirty="0" smtClean="0"/>
              <a:t>*Cinsel travmaya sebep olan bu durum kadınlarda </a:t>
            </a:r>
            <a:r>
              <a:rPr lang="tr-TR" sz="1600" b="1" dirty="0" err="1" smtClean="0"/>
              <a:t>vajinismus</a:t>
            </a:r>
            <a:r>
              <a:rPr lang="tr-TR" sz="1600" b="1" dirty="0" smtClean="0"/>
              <a:t>, cinsel tiksinti bozukluğu gibi durumların oluşumuna zemin hazırlamaktadır.</a:t>
            </a:r>
            <a:endParaRPr lang="tr-TR"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685612"/>
            <a:ext cx="1660778" cy="9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894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44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normAutofit/>
          </a:bodyPr>
          <a:lstStyle/>
          <a:p>
            <a:pPr indent="11113" algn="just"/>
            <a:endParaRPr lang="tr-TR" sz="2000" dirty="0" smtClean="0">
              <a:latin typeface="Times New Roman" pitchFamily="18" charset="0"/>
              <a:cs typeface="Times New Roman" pitchFamily="18" charset="0"/>
            </a:endParaRPr>
          </a:p>
          <a:p>
            <a:pPr indent="11113" algn="just">
              <a:lnSpc>
                <a:spcPct val="150000"/>
              </a:lnSpc>
            </a:pPr>
            <a:r>
              <a:rPr lang="tr-TR" sz="2000" b="1" dirty="0">
                <a:solidFill>
                  <a:srgbClr val="7030A0"/>
                </a:solidFill>
                <a:latin typeface="Times New Roman" pitchFamily="18" charset="0"/>
                <a:cs typeface="Times New Roman" pitchFamily="18" charset="0"/>
              </a:rPr>
              <a:t>Şiddet</a:t>
            </a:r>
            <a:r>
              <a:rPr lang="tr-TR" sz="2000" dirty="0">
                <a:solidFill>
                  <a:srgbClr val="7030A0"/>
                </a:solidFill>
                <a:latin typeface="Times New Roman" pitchFamily="18" charset="0"/>
                <a:cs typeface="Times New Roman" pitchFamily="18" charset="0"/>
              </a:rPr>
              <a:t>, </a:t>
            </a:r>
            <a:r>
              <a:rPr lang="tr-TR" sz="2000" dirty="0">
                <a:latin typeface="Times New Roman" pitchFamily="18" charset="0"/>
                <a:cs typeface="Times New Roman" pitchFamily="18" charset="0"/>
              </a:rPr>
              <a:t>Dünya Sağlık Örgütü (WHO) </a:t>
            </a:r>
            <a:r>
              <a:rPr lang="tr-TR" sz="2000" dirty="0" smtClean="0">
                <a:latin typeface="Times New Roman" pitchFamily="18" charset="0"/>
                <a:cs typeface="Times New Roman" pitchFamily="18" charset="0"/>
              </a:rPr>
              <a:t>tarafından </a:t>
            </a:r>
            <a:r>
              <a:rPr lang="tr-TR" sz="2000" dirty="0">
                <a:latin typeface="Times New Roman" pitchFamily="18" charset="0"/>
                <a:cs typeface="Times New Roman" pitchFamily="18" charset="0"/>
              </a:rPr>
              <a:t>“fiziksel güç veya </a:t>
            </a:r>
            <a:r>
              <a:rPr lang="tr-TR" sz="2000" dirty="0" smtClean="0">
                <a:latin typeface="Times New Roman" pitchFamily="18" charset="0"/>
                <a:cs typeface="Times New Roman" pitchFamily="18" charset="0"/>
              </a:rPr>
              <a:t>iktidarın kasıtlı </a:t>
            </a:r>
            <a:r>
              <a:rPr lang="tr-TR" sz="2000" dirty="0">
                <a:latin typeface="Times New Roman" pitchFamily="18" charset="0"/>
                <a:cs typeface="Times New Roman" pitchFamily="18" charset="0"/>
              </a:rPr>
              <a:t>bir tehdit veya gerçeklik biçiminde bir başkasına uygulanması sonucunda maruz kalan kişide yaralanma, ölüm ve psikolojik zarara yol açması ya da açma </a:t>
            </a:r>
            <a:r>
              <a:rPr lang="tr-TR" sz="2000" dirty="0" smtClean="0">
                <a:latin typeface="Times New Roman" pitchFamily="18" charset="0"/>
                <a:cs typeface="Times New Roman" pitchFamily="18" charset="0"/>
              </a:rPr>
              <a:t>olasılığı bulunması</a:t>
            </a:r>
            <a:r>
              <a:rPr lang="tr-TR" sz="2000" dirty="0">
                <a:latin typeface="Times New Roman" pitchFamily="18" charset="0"/>
                <a:cs typeface="Times New Roman" pitchFamily="18" charset="0"/>
              </a:rPr>
              <a:t>” durumu olarak tanımlanmaktadır</a:t>
            </a:r>
            <a:r>
              <a:rPr lang="tr-TR" sz="2000" dirty="0" smtClean="0">
                <a:latin typeface="Times New Roman" pitchFamily="18" charset="0"/>
                <a:cs typeface="Times New Roman" pitchFamily="18" charset="0"/>
              </a:rPr>
              <a:t>.</a:t>
            </a:r>
          </a:p>
          <a:p>
            <a:pPr indent="11113" algn="just">
              <a:lnSpc>
                <a:spcPct val="150000"/>
              </a:lnSpc>
              <a:buNone/>
            </a:pPr>
            <a:r>
              <a:rPr lang="tr-TR" sz="2000" dirty="0" smtClean="0">
                <a:latin typeface="Times New Roman" pitchFamily="18" charset="0"/>
                <a:cs typeface="Times New Roman" pitchFamily="18" charset="0"/>
              </a:rPr>
              <a:t>*Şiddet </a:t>
            </a:r>
            <a:r>
              <a:rPr lang="tr-TR" sz="2000" dirty="0">
                <a:latin typeface="Times New Roman" pitchFamily="18" charset="0"/>
                <a:cs typeface="Times New Roman" pitchFamily="18" charset="0"/>
              </a:rPr>
              <a:t>hem gelişmiş hem de gelişmekte olan ülkelerde önemli bir halk sağlığı problemidir. </a:t>
            </a:r>
            <a:r>
              <a:rPr lang="tr-TR" sz="2000" b="1" dirty="0">
                <a:latin typeface="Times New Roman" pitchFamily="18" charset="0"/>
                <a:cs typeface="Times New Roman" pitchFamily="18" charset="0"/>
              </a:rPr>
              <a:t>Kadına yönelik şiddette tüm dünyada önemli bir problemdir. </a:t>
            </a:r>
          </a:p>
          <a:p>
            <a:endParaRPr lang="tr-TR"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645044"/>
            <a:ext cx="1772213" cy="99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463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Bir sonraki slaytta yer </a:t>
            </a:r>
            <a:r>
              <a:rPr lang="tr-TR" dirty="0"/>
              <a:t>verilen</a:t>
            </a:r>
            <a:r>
              <a:rPr lang="tr-TR" b="1" dirty="0"/>
              <a:t> Güç ve Denetim Çemberi </a:t>
            </a:r>
            <a:r>
              <a:rPr lang="tr-TR" b="1" dirty="0" smtClean="0"/>
              <a:t>(Şekil-1</a:t>
            </a:r>
            <a:r>
              <a:rPr lang="tr-TR" b="1" dirty="0"/>
              <a:t>) </a:t>
            </a:r>
            <a:r>
              <a:rPr lang="tr-TR" dirty="0"/>
              <a:t>failin uyguladığı şiddet biçimleri </a:t>
            </a:r>
            <a:r>
              <a:rPr lang="tr-TR" dirty="0" smtClean="0"/>
              <a:t>yoluyla mağduru </a:t>
            </a:r>
            <a:r>
              <a:rPr lang="tr-TR" dirty="0"/>
              <a:t>ne şekilde ve hangi araçları ile denetim altında tuttuğunu göstermektedir. </a:t>
            </a:r>
          </a:p>
        </p:txBody>
      </p:sp>
      <p:sp>
        <p:nvSpPr>
          <p:cNvPr id="5" name="Aşağı Ok 4"/>
          <p:cNvSpPr/>
          <p:nvPr/>
        </p:nvSpPr>
        <p:spPr>
          <a:xfrm>
            <a:off x="4378258" y="4437112"/>
            <a:ext cx="648072" cy="1656184"/>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669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81'\Desktop\Adsı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10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274638"/>
            <a:ext cx="7704856" cy="1498178"/>
          </a:xfrm>
        </p:spPr>
        <p:txBody>
          <a:bodyPr>
            <a:normAutofit/>
          </a:bodyPr>
          <a:lstStyle/>
          <a:p>
            <a:r>
              <a:rPr lang="tr-TR" sz="2400" b="1" dirty="0">
                <a:solidFill>
                  <a:srgbClr val="002060"/>
                </a:solidFill>
              </a:rPr>
              <a:t>Şiddetin </a:t>
            </a:r>
            <a:r>
              <a:rPr lang="tr-TR" sz="2400" b="1" dirty="0" smtClean="0">
                <a:solidFill>
                  <a:srgbClr val="002060"/>
                </a:solidFill>
              </a:rPr>
              <a:t>Sonuçlarının Kadınlar </a:t>
            </a:r>
            <a:r>
              <a:rPr lang="tr-TR" sz="2400" b="1" dirty="0">
                <a:solidFill>
                  <a:srgbClr val="002060"/>
                </a:solidFill>
              </a:rPr>
              <a:t>ve Çocuklar Üzerindeki Etkileri</a:t>
            </a:r>
          </a:p>
        </p:txBody>
      </p:sp>
      <p:sp>
        <p:nvSpPr>
          <p:cNvPr id="3" name="İçerik Yer Tutucusu 2"/>
          <p:cNvSpPr>
            <a:spLocks noGrp="1"/>
          </p:cNvSpPr>
          <p:nvPr>
            <p:ph idx="1"/>
          </p:nvPr>
        </p:nvSpPr>
        <p:spPr>
          <a:xfrm>
            <a:off x="683568" y="1772816"/>
            <a:ext cx="7787208" cy="4425355"/>
          </a:xfrm>
        </p:spPr>
        <p:txBody>
          <a:bodyPr>
            <a:normAutofit/>
          </a:bodyPr>
          <a:lstStyle/>
          <a:p>
            <a:pPr algn="just">
              <a:lnSpc>
                <a:spcPct val="150000"/>
              </a:lnSpc>
            </a:pPr>
            <a:r>
              <a:rPr lang="tr-TR" sz="2000" dirty="0" err="1"/>
              <a:t>KYAİŞ’in</a:t>
            </a:r>
            <a:r>
              <a:rPr lang="tr-TR" sz="2000" dirty="0"/>
              <a:t> kısa ve uzun vadedeki etki ve sonuçları, bireysel ve toplumsal düzeyde </a:t>
            </a:r>
            <a:r>
              <a:rPr lang="tr-TR" sz="2000" dirty="0" smtClean="0"/>
              <a:t>önemli sorunlar </a:t>
            </a:r>
            <a:r>
              <a:rPr lang="tr-TR" sz="2000" dirty="0"/>
              <a:t>yaratmaktadır. Özellikle fiziksel, ekonomik açıdan aile içinde daha zayıf bir </a:t>
            </a:r>
            <a:r>
              <a:rPr lang="tr-TR" sz="2000" dirty="0" smtClean="0"/>
              <a:t>konumda bulunan </a:t>
            </a:r>
            <a:r>
              <a:rPr lang="tr-TR" sz="2000" dirty="0"/>
              <a:t>kadın </a:t>
            </a:r>
            <a:r>
              <a:rPr lang="tr-TR" sz="2000" dirty="0" smtClean="0"/>
              <a:t>veya </a:t>
            </a:r>
            <a:r>
              <a:rPr lang="tr-TR" sz="2000" dirty="0"/>
              <a:t>erkekler bu şiddete maruz kalması sonucunda zaten zayıf olan </a:t>
            </a:r>
            <a:r>
              <a:rPr lang="tr-TR" sz="2000" dirty="0" smtClean="0"/>
              <a:t>konumlarının pekişmesine</a:t>
            </a:r>
            <a:r>
              <a:rPr lang="tr-TR" sz="2000" dirty="0"/>
              <a:t>, fiziksel ve psikolojik açıdan sağlıklarının bozulmasına yol açmaktadır.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381975"/>
            <a:ext cx="1800671" cy="100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438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692696"/>
            <a:ext cx="7560840" cy="5433467"/>
          </a:xfrm>
        </p:spPr>
        <p:txBody>
          <a:bodyPr>
            <a:normAutofit lnSpcReduction="10000"/>
          </a:bodyPr>
          <a:lstStyle/>
          <a:p>
            <a:pPr algn="just">
              <a:lnSpc>
                <a:spcPct val="150000"/>
              </a:lnSpc>
            </a:pPr>
            <a:r>
              <a:rPr lang="tr-TR" sz="2000" dirty="0" smtClean="0"/>
              <a:t>Şiddet, maruz kalan kişiler üzerinde kısa ve uzun etkiler bırakabilir. Bu etkiler:</a:t>
            </a:r>
          </a:p>
          <a:p>
            <a:pPr marL="457200" indent="-457200" algn="just">
              <a:lnSpc>
                <a:spcPct val="150000"/>
              </a:lnSpc>
              <a:buFont typeface="+mj-lt"/>
              <a:buAutoNum type="arabicPeriod"/>
            </a:pPr>
            <a:r>
              <a:rPr lang="tr-TR" sz="2000" b="1" u="sng" dirty="0"/>
              <a:t>“Öğrenilmiş çaresizlik” </a:t>
            </a:r>
            <a:r>
              <a:rPr lang="tr-TR" sz="2000" dirty="0"/>
              <a:t>diye adlandırılan, kadının olaylar karşısında kendisini pasif/ güçsüz hissetmesi ve olayları değiştirmek için yapabilecek hiçbir şey olmadığı inancına kapılması</a:t>
            </a:r>
            <a:r>
              <a:rPr lang="tr-TR" sz="2000" dirty="0" smtClean="0"/>
              <a:t>,</a:t>
            </a:r>
          </a:p>
          <a:p>
            <a:pPr marL="457200" indent="-457200" algn="just">
              <a:lnSpc>
                <a:spcPct val="150000"/>
              </a:lnSpc>
              <a:buFont typeface="+mj-lt"/>
              <a:buAutoNum type="arabicPeriod"/>
            </a:pPr>
            <a:r>
              <a:rPr lang="tr-TR" sz="2000" dirty="0"/>
              <a:t>Kadının şiddeti mümkün olduğunca geciktirebilmek için çevre ve insanları kontrol etmeye çabalayarak, tetikleyici olabilecek olayları engellemeye </a:t>
            </a:r>
            <a:r>
              <a:rPr lang="tr-TR" sz="2000" dirty="0" smtClean="0"/>
              <a:t>çalışması (evine misafir çağırmamak, eşinin çalışma saatlerine göre  dışarı çıkmak vb.)</a:t>
            </a:r>
          </a:p>
          <a:p>
            <a:pPr marL="0" indent="0" algn="just">
              <a:lnSpc>
                <a:spcPct val="150000"/>
              </a:lnSpc>
              <a:buNone/>
            </a:pPr>
            <a:endParaRPr lang="tr-TR" sz="2000" dirty="0" smtClean="0"/>
          </a:p>
          <a:p>
            <a:pPr marL="0" indent="0" algn="just">
              <a:lnSpc>
                <a:spcPct val="150000"/>
              </a:lnSpc>
              <a:buNone/>
            </a:pPr>
            <a:r>
              <a:rPr lang="tr-TR" sz="1800" b="1" i="1" dirty="0" smtClean="0"/>
              <a:t>*Zamanla korku ve kaygı bedensel rahatsızlıkların ortaya çıkmasına zemin hazırlar.</a:t>
            </a:r>
            <a:endParaRPr lang="tr-TR" sz="1800" b="1" i="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5913"/>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922551"/>
            <a:ext cx="1203245" cy="67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136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92696"/>
            <a:ext cx="8075240" cy="5616624"/>
          </a:xfrm>
        </p:spPr>
        <p:txBody>
          <a:bodyPr>
            <a:normAutofit/>
          </a:bodyPr>
          <a:lstStyle/>
          <a:p>
            <a:pPr marL="0" indent="0" algn="just">
              <a:lnSpc>
                <a:spcPct val="170000"/>
              </a:lnSpc>
              <a:buNone/>
            </a:pPr>
            <a:r>
              <a:rPr lang="tr-TR" sz="2000" dirty="0" smtClean="0"/>
              <a:t>3-Her </a:t>
            </a:r>
            <a:r>
              <a:rPr lang="tr-TR" sz="2000" dirty="0"/>
              <a:t>gün hayatta kalmaya yönelik taktikler geliştirmekten dolayı, olaylara uzun vadeli </a:t>
            </a:r>
            <a:r>
              <a:rPr lang="tr-TR" sz="2000" dirty="0" smtClean="0"/>
              <a:t>ve geniş </a:t>
            </a:r>
            <a:r>
              <a:rPr lang="tr-TR" sz="2000" dirty="0"/>
              <a:t>açıdan bakabilme becerisinin </a:t>
            </a:r>
            <a:r>
              <a:rPr lang="tr-TR" sz="2000" dirty="0" smtClean="0"/>
              <a:t>yitirilmesi    </a:t>
            </a:r>
          </a:p>
          <a:p>
            <a:pPr marL="0" indent="0" algn="just">
              <a:lnSpc>
                <a:spcPct val="170000"/>
              </a:lnSpc>
              <a:buNone/>
            </a:pPr>
            <a:r>
              <a:rPr lang="tr-TR" sz="2000" dirty="0" smtClean="0"/>
              <a:t>4-Yoğun </a:t>
            </a:r>
            <a:r>
              <a:rPr lang="tr-TR" sz="2000" dirty="0"/>
              <a:t>endişe, panik, </a:t>
            </a:r>
          </a:p>
          <a:p>
            <a:pPr marL="0" indent="0" algn="just">
              <a:lnSpc>
                <a:spcPct val="170000"/>
              </a:lnSpc>
              <a:buNone/>
            </a:pPr>
            <a:r>
              <a:rPr lang="tr-TR" sz="2000" dirty="0" smtClean="0"/>
              <a:t>5-Kâbuslar</a:t>
            </a:r>
            <a:r>
              <a:rPr lang="tr-TR" sz="2000" dirty="0"/>
              <a:t>, tetikte uyumak, uykusuzluk </a:t>
            </a:r>
            <a:r>
              <a:rPr lang="tr-TR" sz="2000" dirty="0" err="1"/>
              <a:t>vb</a:t>
            </a:r>
            <a:r>
              <a:rPr lang="tr-TR" sz="2000" dirty="0"/>
              <a:t> gibi uyku bozuklukları, </a:t>
            </a:r>
            <a:endParaRPr lang="tr-TR" sz="2000" dirty="0" smtClean="0"/>
          </a:p>
          <a:p>
            <a:pPr marL="0" indent="0" algn="just">
              <a:lnSpc>
                <a:spcPct val="170000"/>
              </a:lnSpc>
              <a:buNone/>
            </a:pPr>
            <a:r>
              <a:rPr lang="tr-TR" sz="2000" dirty="0"/>
              <a:t>6</a:t>
            </a:r>
            <a:r>
              <a:rPr lang="tr-TR" sz="2000" dirty="0" smtClean="0"/>
              <a:t>-Mide </a:t>
            </a:r>
            <a:r>
              <a:rPr lang="tr-TR" sz="2000" dirty="0"/>
              <a:t>ve baş ağrısı, baş dönmesi, bayılma gibi fiziksel ve psikolojik kaynaklı fiziksel şikâyetler, </a:t>
            </a:r>
            <a:endParaRPr lang="tr-TR" sz="2000" dirty="0"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780" y="5445224"/>
            <a:ext cx="19446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708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692697"/>
            <a:ext cx="8003232" cy="5040560"/>
          </a:xfrm>
        </p:spPr>
        <p:txBody>
          <a:bodyPr>
            <a:normAutofit fontScale="70000" lnSpcReduction="20000"/>
          </a:bodyPr>
          <a:lstStyle/>
          <a:p>
            <a:pPr marL="0" indent="0" algn="just">
              <a:lnSpc>
                <a:spcPct val="170000"/>
              </a:lnSpc>
              <a:buNone/>
            </a:pPr>
            <a:r>
              <a:rPr lang="tr-TR" dirty="0"/>
              <a:t>7-Sakat kalma derecesine varabilen yaralanmalar, </a:t>
            </a:r>
          </a:p>
          <a:p>
            <a:pPr marL="0" indent="0" algn="just">
              <a:lnSpc>
                <a:spcPct val="170000"/>
              </a:lnSpc>
              <a:buNone/>
            </a:pPr>
            <a:r>
              <a:rPr lang="tr-TR" dirty="0"/>
              <a:t>8-Depresyon yani umutsuzluğa kapılma ve yaşama isteğini ve enerjisini kaybetme duygusu,  Ölüm isteği ve intihar düşünceleri, </a:t>
            </a:r>
          </a:p>
          <a:p>
            <a:pPr marL="0" indent="0" algn="just">
              <a:lnSpc>
                <a:spcPct val="170000"/>
              </a:lnSpc>
              <a:buNone/>
            </a:pPr>
            <a:r>
              <a:rPr lang="tr-TR" dirty="0"/>
              <a:t>9-Suçluluk duygusu, utanç</a:t>
            </a:r>
          </a:p>
          <a:p>
            <a:pPr marL="0" indent="0" algn="just">
              <a:lnSpc>
                <a:spcPct val="170000"/>
              </a:lnSpc>
              <a:buNone/>
            </a:pPr>
            <a:r>
              <a:rPr lang="tr-TR" dirty="0"/>
              <a:t>10-Öfke ve başkalarına (çocuklar, hayvanlar, eşyalar gibi) yönelebilen öfke patlamaları,</a:t>
            </a:r>
          </a:p>
          <a:p>
            <a:pPr marL="0" indent="0" algn="just">
              <a:lnSpc>
                <a:spcPct val="170000"/>
              </a:lnSpc>
              <a:buNone/>
            </a:pPr>
            <a:r>
              <a:rPr lang="tr-TR" dirty="0"/>
              <a:t>11-Alkol ve uyuşturucu madde bağımlılığı, </a:t>
            </a:r>
          </a:p>
          <a:p>
            <a:pPr marL="0" indent="0" algn="just">
              <a:lnSpc>
                <a:spcPct val="170000"/>
              </a:lnSpc>
              <a:buNone/>
            </a:pPr>
            <a:r>
              <a:rPr lang="tr-TR" dirty="0"/>
              <a:t>12-Başarısız ve uyumsuz okul/iş hayatı veya sosyal hayat.</a:t>
            </a:r>
          </a:p>
          <a:p>
            <a:endParaRPr lang="tr-TR"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361" y="5997041"/>
            <a:ext cx="1512639" cy="8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26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1143000"/>
          </a:xfrm>
        </p:spPr>
        <p:txBody>
          <a:bodyPr>
            <a:noAutofit/>
          </a:bodyPr>
          <a:lstStyle/>
          <a:p>
            <a:pPr algn="l"/>
            <a:r>
              <a:rPr lang="tr-TR" sz="2800" b="1" dirty="0" smtClean="0">
                <a:solidFill>
                  <a:srgbClr val="002060"/>
                </a:solidFill>
              </a:rPr>
              <a:t>Şiddet son bulduktan sonra bile devam eden etkiler:</a:t>
            </a:r>
            <a:endParaRPr lang="tr-TR" sz="2800" b="1" dirty="0">
              <a:solidFill>
                <a:srgbClr val="002060"/>
              </a:solidFill>
            </a:endParaRPr>
          </a:p>
        </p:txBody>
      </p:sp>
      <p:sp>
        <p:nvSpPr>
          <p:cNvPr id="3" name="İçerik Yer Tutucusu 2"/>
          <p:cNvSpPr>
            <a:spLocks noGrp="1"/>
          </p:cNvSpPr>
          <p:nvPr>
            <p:ph idx="1"/>
          </p:nvPr>
        </p:nvSpPr>
        <p:spPr>
          <a:xfrm>
            <a:off x="611560" y="1600200"/>
            <a:ext cx="7848872" cy="4525963"/>
          </a:xfrm>
        </p:spPr>
        <p:txBody>
          <a:bodyPr>
            <a:normAutofit/>
          </a:bodyPr>
          <a:lstStyle/>
          <a:p>
            <a:pPr algn="just"/>
            <a:r>
              <a:rPr lang="tr-TR" sz="2000" dirty="0"/>
              <a:t>İnsanlara güvensizlik ve yakın ilişkilerde zorluk</a:t>
            </a:r>
          </a:p>
          <a:p>
            <a:pPr algn="just"/>
            <a:r>
              <a:rPr lang="tr-TR" sz="2000" dirty="0" smtClean="0"/>
              <a:t>Düşük </a:t>
            </a:r>
            <a:r>
              <a:rPr lang="tr-TR" sz="2000" dirty="0"/>
              <a:t>özgüven, değersizlik ve yetersizlik duygusu</a:t>
            </a:r>
          </a:p>
          <a:p>
            <a:pPr algn="just"/>
            <a:r>
              <a:rPr lang="tr-TR" sz="2000" dirty="0" smtClean="0"/>
              <a:t>Cinsel </a:t>
            </a:r>
            <a:r>
              <a:rPr lang="tr-TR" sz="2000" dirty="0"/>
              <a:t>hayatta zorluklar (aşırı düşkünlük veya aşırı korku ve kaçınma)</a:t>
            </a:r>
          </a:p>
          <a:p>
            <a:pPr algn="just"/>
            <a:r>
              <a:rPr lang="tr-TR" sz="2000" dirty="0" smtClean="0"/>
              <a:t>Kendine </a:t>
            </a:r>
            <a:r>
              <a:rPr lang="tr-TR" sz="2000" dirty="0"/>
              <a:t>zarar veren davranışlar (kendini camla kesmek, üstünde sigara </a:t>
            </a:r>
            <a:r>
              <a:rPr lang="tr-TR" sz="2000" dirty="0" smtClean="0"/>
              <a:t>söndürmek gibi</a:t>
            </a:r>
            <a:r>
              <a:rPr lang="tr-TR" sz="2000" dirty="0"/>
              <a:t>)</a:t>
            </a:r>
          </a:p>
          <a:p>
            <a:pPr algn="just"/>
            <a:r>
              <a:rPr lang="tr-TR" sz="2000" dirty="0" smtClean="0"/>
              <a:t>Endişe </a:t>
            </a:r>
            <a:r>
              <a:rPr lang="tr-TR" sz="2000" dirty="0"/>
              <a:t>ve panik atakları (birdenbire kalp atışlarının hızlanması, aşırı terleme, </a:t>
            </a:r>
            <a:r>
              <a:rPr lang="tr-TR" sz="2000" dirty="0" smtClean="0"/>
              <a:t>nefes almada </a:t>
            </a:r>
            <a:r>
              <a:rPr lang="tr-TR" sz="2000" dirty="0"/>
              <a:t>zorluk</a:t>
            </a:r>
            <a:r>
              <a:rPr lang="tr-TR" sz="2000" dirty="0" smtClean="0"/>
              <a:t>)</a:t>
            </a:r>
          </a:p>
          <a:p>
            <a:pPr algn="just"/>
            <a:r>
              <a:rPr lang="tr-TR" sz="2000" dirty="0"/>
              <a:t>Kendini algılama bozuklukları (“Ruhum bedenimden ayrıldı,” “Olayları bir başkasına oluyormuş gibi seyrediyorum,” ile tanımlanan durum) </a:t>
            </a:r>
            <a:endParaRPr lang="tr-TR" sz="2000" dirty="0" smtClean="0"/>
          </a:p>
          <a:p>
            <a:pPr algn="just"/>
            <a:r>
              <a:rPr lang="tr-TR" sz="2000" dirty="0" smtClean="0"/>
              <a:t>Toplum </a:t>
            </a:r>
            <a:r>
              <a:rPr lang="tr-TR" sz="2000" dirty="0"/>
              <a:t>ve çevreden soyutlanma (içine kapanma, ilişki kurma zorluğu)</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6009922"/>
            <a:ext cx="1174296" cy="65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49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rgbClr val="002060"/>
                </a:solidFill>
              </a:rPr>
              <a:t>Aile </a:t>
            </a:r>
            <a:r>
              <a:rPr lang="tr-TR" sz="3200" b="1" dirty="0" smtClean="0">
                <a:solidFill>
                  <a:srgbClr val="002060"/>
                </a:solidFill>
              </a:rPr>
              <a:t>içi </a:t>
            </a:r>
            <a:r>
              <a:rPr lang="tr-TR" sz="3200" b="1" dirty="0">
                <a:solidFill>
                  <a:srgbClr val="002060"/>
                </a:solidFill>
              </a:rPr>
              <a:t>Şiddetin Çocuklar Üzerindeki Etkileri </a:t>
            </a:r>
          </a:p>
        </p:txBody>
      </p:sp>
      <p:sp>
        <p:nvSpPr>
          <p:cNvPr id="3" name="İçerik Yer Tutucusu 2"/>
          <p:cNvSpPr>
            <a:spLocks noGrp="1"/>
          </p:cNvSpPr>
          <p:nvPr>
            <p:ph idx="1"/>
          </p:nvPr>
        </p:nvSpPr>
        <p:spPr>
          <a:xfrm>
            <a:off x="827584" y="1700808"/>
            <a:ext cx="7704856" cy="4425355"/>
          </a:xfrm>
        </p:spPr>
        <p:txBody>
          <a:bodyPr>
            <a:noAutofit/>
          </a:bodyPr>
          <a:lstStyle/>
          <a:p>
            <a:pPr algn="just">
              <a:lnSpc>
                <a:spcPct val="170000"/>
              </a:lnSpc>
            </a:pPr>
            <a:r>
              <a:rPr lang="tr-TR" sz="1800" dirty="0"/>
              <a:t>Babasının annesine şiddet uyguladığını gören çocuk, korkar, üzülür, öfkelenir.</a:t>
            </a:r>
          </a:p>
          <a:p>
            <a:pPr algn="just">
              <a:lnSpc>
                <a:spcPct val="170000"/>
              </a:lnSpc>
            </a:pPr>
            <a:r>
              <a:rPr lang="tr-TR" sz="1800" dirty="0" smtClean="0"/>
              <a:t>Olaylarla </a:t>
            </a:r>
            <a:r>
              <a:rPr lang="tr-TR" sz="1800" dirty="0"/>
              <a:t>hiçbir ilgisi olmasa bile suçluluk hisseder.</a:t>
            </a:r>
          </a:p>
          <a:p>
            <a:pPr algn="just">
              <a:lnSpc>
                <a:spcPct val="170000"/>
              </a:lnSpc>
            </a:pPr>
            <a:r>
              <a:rPr lang="tr-TR" sz="1800" dirty="0" smtClean="0"/>
              <a:t>Dayağın </a:t>
            </a:r>
            <a:r>
              <a:rPr lang="tr-TR" sz="1800" dirty="0"/>
              <a:t>ve baskının bir sorun çözme yöntemi olduğunu öğrenir ve bunu uygular.</a:t>
            </a:r>
          </a:p>
          <a:p>
            <a:pPr algn="just">
              <a:lnSpc>
                <a:spcPct val="170000"/>
              </a:lnSpc>
            </a:pPr>
            <a:r>
              <a:rPr lang="tr-TR" sz="1800" dirty="0" smtClean="0"/>
              <a:t>Dayak </a:t>
            </a:r>
            <a:r>
              <a:rPr lang="tr-TR" sz="1800" dirty="0"/>
              <a:t>ve baskıdan kurtulmak için yalan söylemeyi seçebilir.</a:t>
            </a:r>
          </a:p>
          <a:p>
            <a:pPr algn="just">
              <a:lnSpc>
                <a:spcPct val="170000"/>
              </a:lnSpc>
            </a:pPr>
            <a:r>
              <a:rPr lang="tr-TR" sz="1800" dirty="0" smtClean="0"/>
              <a:t>Babasıyla </a:t>
            </a:r>
            <a:r>
              <a:rPr lang="tr-TR" sz="1800" dirty="0"/>
              <a:t>kendisi arasında güvene dayalı bir ilişki yerine, korkuya dayalı bir ilişkisi olur</a:t>
            </a:r>
            <a:r>
              <a:rPr lang="tr-TR" sz="1800" dirty="0" smtClean="0"/>
              <a:t>.</a:t>
            </a:r>
            <a:endParaRPr lang="tr-TR" sz="1800"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986" y="6038502"/>
            <a:ext cx="1174296" cy="65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068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980729"/>
            <a:ext cx="7560840" cy="4680520"/>
          </a:xfrm>
        </p:spPr>
        <p:txBody>
          <a:bodyPr>
            <a:normAutofit fontScale="70000" lnSpcReduction="20000"/>
          </a:bodyPr>
          <a:lstStyle/>
          <a:p>
            <a:pPr algn="just">
              <a:lnSpc>
                <a:spcPct val="170000"/>
              </a:lnSpc>
            </a:pPr>
            <a:r>
              <a:rPr lang="tr-TR" dirty="0" smtClean="0"/>
              <a:t>Babaya karşı öfke duyar.</a:t>
            </a:r>
          </a:p>
          <a:p>
            <a:pPr algn="just">
              <a:lnSpc>
                <a:spcPct val="170000"/>
              </a:lnSpc>
            </a:pPr>
            <a:r>
              <a:rPr lang="tr-TR" dirty="0" smtClean="0"/>
              <a:t>Gelişiminde çeşitli sorunlar yaşayabilir.</a:t>
            </a:r>
          </a:p>
          <a:p>
            <a:pPr algn="just">
              <a:lnSpc>
                <a:spcPct val="170000"/>
              </a:lnSpc>
            </a:pPr>
            <a:r>
              <a:rPr lang="tr-TR" dirty="0" smtClean="0"/>
              <a:t>Benlik imajı sarsılır, güven duyguları zedelenir, sınır koyma becerileri gelişmez.</a:t>
            </a:r>
          </a:p>
          <a:p>
            <a:pPr algn="just">
              <a:lnSpc>
                <a:spcPct val="170000"/>
              </a:lnSpc>
            </a:pPr>
            <a:r>
              <a:rPr lang="tr-TR" dirty="0" smtClean="0"/>
              <a:t> Kendileri de şiddete uğrarlarsa, kendilerini korumak için strateji üretemezler.</a:t>
            </a:r>
          </a:p>
          <a:p>
            <a:pPr algn="just">
              <a:lnSpc>
                <a:spcPct val="170000"/>
              </a:lnSpc>
            </a:pPr>
            <a:r>
              <a:rPr lang="tr-TR" dirty="0" smtClean="0"/>
              <a:t>Şiddet ortamından kurtulmak için evden kaçabilir, erken yaşta istemedikleri veya hazır olmadıkları bir evlilik yapabilir.</a:t>
            </a:r>
          </a:p>
          <a:p>
            <a:endParaRPr lang="tr-TR"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754847"/>
            <a:ext cx="1520993" cy="85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63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000" b="1" dirty="0">
                <a:solidFill>
                  <a:srgbClr val="002060"/>
                </a:solidFill>
              </a:rPr>
              <a:t>Şiddete maruz kalmış ya da tanık olmuş çocuklar aşağıdaki belirtilerden bir veya </a:t>
            </a:r>
            <a:r>
              <a:rPr lang="tr-TR" sz="2000" b="1" dirty="0" smtClean="0">
                <a:solidFill>
                  <a:srgbClr val="002060"/>
                </a:solidFill>
              </a:rPr>
              <a:t>daha fazlasını </a:t>
            </a:r>
            <a:r>
              <a:rPr lang="tr-TR" sz="2000" b="1" dirty="0">
                <a:solidFill>
                  <a:srgbClr val="002060"/>
                </a:solidFill>
              </a:rPr>
              <a:t>gösterebilir:</a:t>
            </a:r>
          </a:p>
        </p:txBody>
      </p:sp>
      <p:sp>
        <p:nvSpPr>
          <p:cNvPr id="3" name="İçerik Yer Tutucusu 2"/>
          <p:cNvSpPr>
            <a:spLocks noGrp="1"/>
          </p:cNvSpPr>
          <p:nvPr>
            <p:ph idx="1"/>
          </p:nvPr>
        </p:nvSpPr>
        <p:spPr>
          <a:xfrm>
            <a:off x="755576" y="1412776"/>
            <a:ext cx="7848872" cy="4713387"/>
          </a:xfrm>
        </p:spPr>
        <p:txBody>
          <a:bodyPr>
            <a:noAutofit/>
          </a:bodyPr>
          <a:lstStyle/>
          <a:p>
            <a:pPr>
              <a:lnSpc>
                <a:spcPct val="170000"/>
              </a:lnSpc>
            </a:pPr>
            <a:r>
              <a:rPr lang="tr-TR" sz="1400" dirty="0"/>
              <a:t>Uyuyamama, uyumaktan korkma, kâbus görme, sık sık uyanma,</a:t>
            </a:r>
          </a:p>
          <a:p>
            <a:pPr>
              <a:lnSpc>
                <a:spcPct val="170000"/>
              </a:lnSpc>
            </a:pPr>
            <a:r>
              <a:rPr lang="tr-TR" sz="1400" dirty="0" smtClean="0"/>
              <a:t>Tıbbi </a:t>
            </a:r>
            <a:r>
              <a:rPr lang="tr-TR" sz="1400" dirty="0"/>
              <a:t>bir nedene bağlı olmayan, baş ağrısı, mide ağrısı, mide bulantısı gibi </a:t>
            </a:r>
            <a:r>
              <a:rPr lang="tr-TR" sz="1400" dirty="0" smtClean="0"/>
              <a:t>bedensel belirtiler</a:t>
            </a:r>
            <a:r>
              <a:rPr lang="tr-TR" sz="1400" dirty="0"/>
              <a:t>,</a:t>
            </a:r>
          </a:p>
          <a:p>
            <a:pPr>
              <a:lnSpc>
                <a:spcPct val="170000"/>
              </a:lnSpc>
            </a:pPr>
            <a:r>
              <a:rPr lang="tr-TR" sz="1400" dirty="0" smtClean="0"/>
              <a:t>Aşırı </a:t>
            </a:r>
            <a:r>
              <a:rPr lang="tr-TR" sz="1400" dirty="0"/>
              <a:t>bir endişe hali, korkular, ani ses veya hareketler olduğunda irkilme,</a:t>
            </a:r>
          </a:p>
          <a:p>
            <a:pPr>
              <a:lnSpc>
                <a:spcPct val="170000"/>
              </a:lnSpc>
            </a:pPr>
            <a:r>
              <a:rPr lang="tr-TR" sz="1400" dirty="0" smtClean="0"/>
              <a:t>Saldırgan </a:t>
            </a:r>
            <a:r>
              <a:rPr lang="tr-TR" sz="1400" dirty="0"/>
              <a:t>davranışlar, sinirlilik, kavgacılık, başka çocukların veya hayvanların </a:t>
            </a:r>
            <a:r>
              <a:rPr lang="tr-TR" sz="1400" dirty="0" smtClean="0"/>
              <a:t>canını yakma</a:t>
            </a:r>
            <a:r>
              <a:rPr lang="tr-TR" sz="1400" dirty="0"/>
              <a:t>,</a:t>
            </a:r>
          </a:p>
          <a:p>
            <a:pPr>
              <a:lnSpc>
                <a:spcPct val="170000"/>
              </a:lnSpc>
            </a:pPr>
            <a:r>
              <a:rPr lang="tr-TR" sz="1400" dirty="0" smtClean="0"/>
              <a:t>Öfke </a:t>
            </a:r>
            <a:r>
              <a:rPr lang="tr-TR" sz="1400" dirty="0"/>
              <a:t>nöbetleri veya başka zorlayıcı davranışlar,</a:t>
            </a:r>
          </a:p>
          <a:p>
            <a:pPr>
              <a:lnSpc>
                <a:spcPct val="170000"/>
              </a:lnSpc>
            </a:pPr>
            <a:r>
              <a:rPr lang="tr-TR" sz="1400" dirty="0" smtClean="0"/>
              <a:t>İnsanlara</a:t>
            </a:r>
            <a:r>
              <a:rPr lang="tr-TR" sz="1400" dirty="0"/>
              <a:t>, okula veya eskiden sevdiği etkinliklere karşı ilgisizlik,</a:t>
            </a:r>
          </a:p>
          <a:p>
            <a:pPr>
              <a:lnSpc>
                <a:spcPct val="170000"/>
              </a:lnSpc>
            </a:pPr>
            <a:r>
              <a:rPr lang="tr-TR" sz="1400" dirty="0" smtClean="0"/>
              <a:t>Halsizlik</a:t>
            </a:r>
            <a:r>
              <a:rPr lang="tr-TR" sz="1400" dirty="0"/>
              <a:t>, enerjisizlik,</a:t>
            </a:r>
          </a:p>
          <a:p>
            <a:pPr>
              <a:lnSpc>
                <a:spcPct val="170000"/>
              </a:lnSpc>
            </a:pPr>
            <a:r>
              <a:rPr lang="tr-TR" sz="1400" dirty="0" smtClean="0"/>
              <a:t>Hiçbir </a:t>
            </a:r>
            <a:r>
              <a:rPr lang="tr-TR" sz="1400" dirty="0"/>
              <a:t>duygu gösteremez hale gelme,</a:t>
            </a:r>
          </a:p>
          <a:p>
            <a:pPr>
              <a:lnSpc>
                <a:spcPct val="170000"/>
              </a:lnSpc>
            </a:pPr>
            <a:r>
              <a:rPr lang="tr-TR" sz="1400" dirty="0" smtClean="0"/>
              <a:t>Yalnız </a:t>
            </a:r>
            <a:r>
              <a:rPr lang="tr-TR" sz="1400" dirty="0"/>
              <a:t>ve terk edilmiş hissetme,</a:t>
            </a:r>
          </a:p>
          <a:p>
            <a:pPr>
              <a:lnSpc>
                <a:spcPct val="170000"/>
              </a:lnSpc>
            </a:pPr>
            <a:r>
              <a:rPr lang="tr-TR" sz="1400" dirty="0" smtClean="0"/>
              <a:t>Alt </a:t>
            </a:r>
            <a:r>
              <a:rPr lang="tr-TR" sz="1400" dirty="0"/>
              <a:t>ıslatma, dil gelişiminde gerileme gibi yaşından küçük davranışlar</a:t>
            </a:r>
            <a:r>
              <a:rPr lang="tr-TR" sz="1400" dirty="0" smtClean="0"/>
              <a:t>,</a:t>
            </a:r>
            <a:endParaRPr lang="tr-TR" sz="1400"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6021288"/>
            <a:ext cx="1174296" cy="65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886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785395"/>
          </a:xfrm>
        </p:spPr>
        <p:txBody>
          <a:bodyPr>
            <a:normAutofit/>
          </a:bodyPr>
          <a:lstStyle/>
          <a:p>
            <a:pPr algn="just">
              <a:lnSpc>
                <a:spcPct val="150000"/>
              </a:lnSpc>
            </a:pPr>
            <a:r>
              <a:rPr lang="tr-TR" sz="2200" dirty="0">
                <a:latin typeface="Times New Roman" pitchFamily="18" charset="0"/>
                <a:cs typeface="Times New Roman" pitchFamily="18" charset="0"/>
              </a:rPr>
              <a:t>Kadına yönelik aile içi şiddet (KYAİŞ) evrensel bir sorundur ve temel insan haklarının ve özgürlüklerinin ihlalidir. </a:t>
            </a:r>
          </a:p>
          <a:p>
            <a:pPr algn="just">
              <a:lnSpc>
                <a:spcPct val="150000"/>
              </a:lnSpc>
            </a:pPr>
            <a:r>
              <a:rPr lang="tr-TR" sz="2200" dirty="0">
                <a:latin typeface="Times New Roman" pitchFamily="18" charset="0"/>
                <a:cs typeface="Times New Roman" pitchFamily="18" charset="0"/>
              </a:rPr>
              <a:t>Cinsiyete dayalı şiddet, kadınlar ve erkekler arasındaki eşit olmayan güç ilişkilerinin sonucu olarak ortaya çıkar. </a:t>
            </a:r>
          </a:p>
          <a:p>
            <a:pPr algn="just">
              <a:lnSpc>
                <a:spcPct val="150000"/>
              </a:lnSpc>
            </a:pPr>
            <a:r>
              <a:rPr lang="tr-TR" sz="2200" dirty="0">
                <a:latin typeface="Times New Roman" pitchFamily="18" charset="0"/>
                <a:cs typeface="Times New Roman" pitchFamily="18" charset="0"/>
              </a:rPr>
              <a:t>KYAİŞ aile içinde yani özel alanda meydana geldiği için çoğu zaman başkalarıyla paylaşılamamakta, gizli </a:t>
            </a:r>
            <a:r>
              <a:rPr lang="tr-TR" sz="2200" dirty="0" smtClean="0">
                <a:latin typeface="Times New Roman" pitchFamily="18" charset="0"/>
                <a:cs typeface="Times New Roman" pitchFamily="18" charset="0"/>
              </a:rPr>
              <a:t>tutulmakta </a:t>
            </a:r>
            <a:r>
              <a:rPr lang="tr-TR" sz="2200" dirty="0">
                <a:latin typeface="Times New Roman" pitchFamily="18" charset="0"/>
                <a:cs typeface="Times New Roman" pitchFamily="18" charset="0"/>
              </a:rPr>
              <a:t>bu nedenle nerelerde, ne yaşandığı tespit edilememektedir.</a:t>
            </a:r>
          </a:p>
          <a:p>
            <a:endParaRPr lang="tr-T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579046"/>
            <a:ext cx="1944246" cy="109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629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rgbClr val="002060"/>
                </a:solidFill>
              </a:rPr>
              <a:t>Şiddete Karşı Çıkmak ve Önlemek</a:t>
            </a:r>
            <a:endParaRPr lang="tr-TR" sz="3600" b="1" dirty="0">
              <a:solidFill>
                <a:srgbClr val="002060"/>
              </a:solidFill>
            </a:endParaRPr>
          </a:p>
        </p:txBody>
      </p:sp>
      <p:sp>
        <p:nvSpPr>
          <p:cNvPr id="3" name="İçerik Yer Tutucusu 2"/>
          <p:cNvSpPr>
            <a:spLocks noGrp="1"/>
          </p:cNvSpPr>
          <p:nvPr>
            <p:ph idx="1"/>
          </p:nvPr>
        </p:nvSpPr>
        <p:spPr>
          <a:xfrm>
            <a:off x="755576" y="1628800"/>
            <a:ext cx="7715200" cy="4525963"/>
          </a:xfrm>
        </p:spPr>
        <p:txBody>
          <a:bodyPr>
            <a:noAutofit/>
          </a:bodyPr>
          <a:lstStyle/>
          <a:p>
            <a:pPr indent="-79375" algn="just">
              <a:lnSpc>
                <a:spcPct val="150000"/>
              </a:lnSpc>
            </a:pPr>
            <a:r>
              <a:rPr lang="tr-TR" sz="2400" dirty="0" smtClean="0"/>
              <a:t>Önleme çalışmaları bireysel ve toplumsal bazda olmalıdır.</a:t>
            </a:r>
          </a:p>
          <a:p>
            <a:pPr indent="-79375" algn="just">
              <a:lnSpc>
                <a:spcPct val="150000"/>
              </a:lnSpc>
            </a:pPr>
            <a:r>
              <a:rPr lang="tr-TR" sz="2400" dirty="0" smtClean="0"/>
              <a:t>Toplumsal olarak yapılacak ilk iş </a:t>
            </a:r>
            <a:r>
              <a:rPr lang="tr-TR" sz="2400" dirty="0" smtClean="0">
                <a:solidFill>
                  <a:srgbClr val="C00000"/>
                </a:solidFill>
              </a:rPr>
              <a:t>«duyarlı </a:t>
            </a:r>
            <a:r>
              <a:rPr lang="tr-TR" sz="2400" dirty="0" err="1" smtClean="0">
                <a:solidFill>
                  <a:srgbClr val="C00000"/>
                </a:solidFill>
              </a:rPr>
              <a:t>olmak»</a:t>
            </a:r>
            <a:r>
              <a:rPr lang="tr-TR" sz="2400" dirty="0" err="1" smtClean="0"/>
              <a:t>tır</a:t>
            </a:r>
            <a:r>
              <a:rPr lang="tr-TR" sz="2400" dirty="0" smtClean="0"/>
              <a:t>.</a:t>
            </a:r>
          </a:p>
          <a:p>
            <a:pPr indent="-79375">
              <a:lnSpc>
                <a:spcPct val="150000"/>
              </a:lnSpc>
              <a:buNone/>
            </a:pPr>
            <a:r>
              <a:rPr lang="tr-TR" sz="2400" b="1" dirty="0" smtClean="0"/>
              <a:t>Aşağıdaki cümleleri </a:t>
            </a:r>
            <a:r>
              <a:rPr lang="tr-TR" sz="2400" b="1" u="sng" dirty="0" smtClean="0"/>
              <a:t>evet-hayır </a:t>
            </a:r>
            <a:r>
              <a:rPr lang="tr-TR" sz="2400" b="1" dirty="0" smtClean="0"/>
              <a:t>olmak üzere değerlendirelim.</a:t>
            </a:r>
          </a:p>
          <a:p>
            <a:pPr indent="-79375" algn="just">
              <a:lnSpc>
                <a:spcPct val="150000"/>
              </a:lnSpc>
              <a:buNone/>
            </a:pPr>
            <a:r>
              <a:rPr lang="tr-TR" sz="1800" dirty="0" smtClean="0"/>
              <a:t>“</a:t>
            </a:r>
            <a:r>
              <a:rPr lang="tr-TR" sz="1800" dirty="0"/>
              <a:t>Kadınlara yönelik aile içi şiddete yalnızca düşük eğitimli, düşük gelirli ailelerde rastlanır</a:t>
            </a:r>
            <a:r>
              <a:rPr lang="tr-TR" sz="1800" dirty="0" smtClean="0"/>
              <a:t>.”</a:t>
            </a:r>
          </a:p>
          <a:p>
            <a:pPr indent="-79375" algn="just">
              <a:lnSpc>
                <a:spcPct val="150000"/>
              </a:lnSpc>
              <a:buNone/>
            </a:pPr>
            <a:r>
              <a:rPr lang="tr-TR" sz="1800" dirty="0"/>
              <a:t>“Evlilik bir özel yaşam alanıdır ve bu ilişkide geçenler kimseyi ilgilendirmez</a:t>
            </a:r>
            <a:r>
              <a:rPr lang="tr-TR" sz="1800" dirty="0" smtClean="0"/>
              <a:t>”</a:t>
            </a:r>
            <a:endParaRPr lang="tr-TR" sz="1800" dirty="0"/>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5779" y="5949280"/>
            <a:ext cx="1153324" cy="73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237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052736"/>
            <a:ext cx="7056784" cy="5073427"/>
          </a:xfrm>
        </p:spPr>
        <p:txBody>
          <a:bodyPr>
            <a:normAutofit/>
          </a:bodyPr>
          <a:lstStyle/>
          <a:p>
            <a:pPr algn="just">
              <a:lnSpc>
                <a:spcPct val="150000"/>
              </a:lnSpc>
            </a:pPr>
            <a:r>
              <a:rPr lang="tr-TR" sz="2000" dirty="0"/>
              <a:t>“Duygusal ya da psikolojik şiddet fiziksel şiddet kadar kötü değildir.”</a:t>
            </a:r>
          </a:p>
          <a:p>
            <a:pPr algn="just">
              <a:lnSpc>
                <a:spcPct val="150000"/>
              </a:lnSpc>
            </a:pPr>
            <a:r>
              <a:rPr lang="tr-TR" sz="2000" dirty="0"/>
              <a:t>“Şiddete neden olan alkol, işsizlik ve uyuşturucu kullanımıdır.”</a:t>
            </a:r>
          </a:p>
          <a:p>
            <a:pPr algn="just">
              <a:lnSpc>
                <a:spcPct val="150000"/>
              </a:lnSpc>
            </a:pPr>
            <a:r>
              <a:rPr lang="tr-TR" sz="2000" dirty="0"/>
              <a:t>“Kadınlar ‘kadınlık görevlerini’ yerine getirmedikleri zaman şiddete maruz kalmayı hak ederler.” </a:t>
            </a:r>
            <a:endParaRPr lang="tr-TR" sz="2000" dirty="0" smtClean="0"/>
          </a:p>
          <a:p>
            <a:pPr marL="0" indent="0" algn="just">
              <a:lnSpc>
                <a:spcPct val="150000"/>
              </a:lnSpc>
              <a:buNone/>
            </a:pPr>
            <a:r>
              <a:rPr lang="tr-TR" sz="2000" dirty="0" smtClean="0"/>
              <a:t>(</a:t>
            </a:r>
            <a:r>
              <a:rPr lang="tr-TR" sz="2000" dirty="0"/>
              <a:t>Kadınlık görevleri: Evin, erkeğin, çocukların, evdeki yaşlıların, hastaların bakımı, onlara hizmet ve koca talep ettiğinde cinsel ilişki kurmak, gibi.) </a:t>
            </a:r>
            <a:r>
              <a:rPr lang="tr-TR" sz="2000" dirty="0" smtClean="0"/>
              <a:t>  </a:t>
            </a:r>
            <a:r>
              <a:rPr lang="tr-TR" sz="2000" u="sng" dirty="0" smtClean="0"/>
              <a:t>basmakalıp cümleleri gözden geçirmeliyiz!</a:t>
            </a:r>
            <a:endParaRPr lang="tr-TR" sz="2000" u="sng" dirty="0"/>
          </a:p>
          <a:p>
            <a:endParaRPr lang="tr-TR"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704" y="5733256"/>
            <a:ext cx="1559491" cy="87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17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74638"/>
            <a:ext cx="7859216" cy="1143000"/>
          </a:xfrm>
        </p:spPr>
        <p:txBody>
          <a:bodyPr>
            <a:normAutofit/>
          </a:bodyPr>
          <a:lstStyle/>
          <a:p>
            <a:pPr algn="l"/>
            <a:r>
              <a:rPr lang="tr-TR" sz="3200" b="1" dirty="0" smtClean="0">
                <a:solidFill>
                  <a:srgbClr val="002060"/>
                </a:solidFill>
              </a:rPr>
              <a:t>Bireysel Sorumluluklar</a:t>
            </a:r>
            <a:endParaRPr lang="tr-TR" sz="3200" b="1" dirty="0">
              <a:solidFill>
                <a:srgbClr val="002060"/>
              </a:solidFill>
            </a:endParaRPr>
          </a:p>
        </p:txBody>
      </p:sp>
      <p:sp>
        <p:nvSpPr>
          <p:cNvPr id="3" name="İçerik Yer Tutucusu 2"/>
          <p:cNvSpPr>
            <a:spLocks noGrp="1"/>
          </p:cNvSpPr>
          <p:nvPr>
            <p:ph idx="1"/>
          </p:nvPr>
        </p:nvSpPr>
        <p:spPr>
          <a:xfrm>
            <a:off x="611560" y="1600200"/>
            <a:ext cx="7776864" cy="4525963"/>
          </a:xfrm>
        </p:spPr>
        <p:txBody>
          <a:bodyPr>
            <a:noAutofit/>
          </a:bodyPr>
          <a:lstStyle/>
          <a:p>
            <a:pPr algn="just">
              <a:lnSpc>
                <a:spcPct val="150000"/>
              </a:lnSpc>
            </a:pPr>
            <a:r>
              <a:rPr lang="tr-TR" sz="1800" dirty="0"/>
              <a:t>Başta erkekler olmak </a:t>
            </a:r>
            <a:r>
              <a:rPr lang="tr-TR" sz="1800" dirty="0" smtClean="0"/>
              <a:t>üzere toplumun </a:t>
            </a:r>
            <a:r>
              <a:rPr lang="tr-TR" sz="1800" dirty="0"/>
              <a:t>her kesiminde ve bireyinin yapabilecekleri vardır. Erkekler toplumdaki şiddeti </a:t>
            </a:r>
            <a:r>
              <a:rPr lang="tr-TR" sz="1800" dirty="0" smtClean="0"/>
              <a:t>ortadan kaldırma </a:t>
            </a:r>
            <a:r>
              <a:rPr lang="tr-TR" sz="1800" dirty="0"/>
              <a:t>konusunda kendilerinin de bir rol ve görevleri olduğunun farkında </a:t>
            </a:r>
            <a:r>
              <a:rPr lang="tr-TR" sz="1800" dirty="0" smtClean="0"/>
              <a:t>olarak </a:t>
            </a:r>
            <a:r>
              <a:rPr lang="tr-TR" sz="1800" dirty="0"/>
              <a:t>sorun </a:t>
            </a:r>
            <a:r>
              <a:rPr lang="tr-TR" sz="1800" dirty="0" smtClean="0"/>
              <a:t>ve çatışmaları </a:t>
            </a:r>
            <a:r>
              <a:rPr lang="tr-TR" sz="1800" dirty="0"/>
              <a:t>şiddet içermeyen yöntemlerle çözmeye ikna olmalı ve bunu günlük </a:t>
            </a:r>
            <a:r>
              <a:rPr lang="tr-TR" sz="1800" dirty="0" smtClean="0"/>
              <a:t>yaşamlarında da </a:t>
            </a:r>
            <a:r>
              <a:rPr lang="tr-TR" sz="1800" dirty="0"/>
              <a:t>uygulamalıdır. </a:t>
            </a:r>
            <a:endParaRPr lang="tr-TR" sz="1800" dirty="0" smtClean="0"/>
          </a:p>
          <a:p>
            <a:pPr algn="just">
              <a:lnSpc>
                <a:spcPct val="150000"/>
              </a:lnSpc>
            </a:pPr>
            <a:r>
              <a:rPr lang="tr-TR" sz="1800" dirty="0"/>
              <a:t>Böyle bir davranış ve tutum değişikliğinin şiddeti önlemede büyük katkısı </a:t>
            </a:r>
            <a:r>
              <a:rPr lang="tr-TR" sz="1800" dirty="0" smtClean="0"/>
              <a:t>olacaktır.</a:t>
            </a:r>
            <a:endParaRPr lang="tr-TR" sz="1800" dirty="0"/>
          </a:p>
          <a:p>
            <a:pPr marL="0" indent="0" algn="just">
              <a:lnSpc>
                <a:spcPct val="150000"/>
              </a:lnSpc>
              <a:buNone/>
            </a:pPr>
            <a:r>
              <a:rPr lang="tr-TR" sz="1800" b="1" dirty="0"/>
              <a:t>Şiddetsiz bir ortamda yaşayabilmek, bireye saygıyı temel alıp etkili iletişim kurmak için çaba harcamamızı gerektirmektedir. </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805264"/>
            <a:ext cx="1409386" cy="79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852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7931224" cy="1296144"/>
          </a:xfrm>
        </p:spPr>
        <p:txBody>
          <a:bodyPr>
            <a:normAutofit/>
          </a:bodyPr>
          <a:lstStyle/>
          <a:p>
            <a:pPr algn="just"/>
            <a:r>
              <a:rPr lang="tr-TR" sz="2400" b="1" dirty="0">
                <a:solidFill>
                  <a:srgbClr val="002060"/>
                </a:solidFill>
              </a:rPr>
              <a:t>Şiddete Maruz Kalan veya Risk Altındaki Kadınların Yapabilecekleri</a:t>
            </a:r>
          </a:p>
        </p:txBody>
      </p:sp>
      <p:sp>
        <p:nvSpPr>
          <p:cNvPr id="3" name="İçerik Yer Tutucusu 2"/>
          <p:cNvSpPr>
            <a:spLocks noGrp="1"/>
          </p:cNvSpPr>
          <p:nvPr>
            <p:ph idx="1"/>
          </p:nvPr>
        </p:nvSpPr>
        <p:spPr>
          <a:xfrm>
            <a:off x="611560" y="2132856"/>
            <a:ext cx="7920880" cy="3993307"/>
          </a:xfrm>
        </p:spPr>
        <p:txBody>
          <a:bodyPr>
            <a:normAutofit/>
          </a:bodyPr>
          <a:lstStyle/>
          <a:p>
            <a:pPr algn="just">
              <a:lnSpc>
                <a:spcPct val="150000"/>
              </a:lnSpc>
            </a:pPr>
            <a:r>
              <a:rPr lang="tr-TR" sz="2000" dirty="0"/>
              <a:t>Kadınların şiddete karşı çıkma çabaları içinde ilişkiden uzaklaşma, hastaneye, </a:t>
            </a:r>
            <a:r>
              <a:rPr lang="tr-TR" sz="2000" dirty="0" smtClean="0"/>
              <a:t>kliniğe, sığınma evine </a:t>
            </a:r>
            <a:r>
              <a:rPr lang="tr-TR" sz="2000" dirty="0"/>
              <a:t>başvurma, adli makamlara şikâyet etme ve boşanma girişiminde </a:t>
            </a:r>
            <a:r>
              <a:rPr lang="tr-TR" sz="2000" dirty="0" smtClean="0"/>
              <a:t>bulunma önemli </a:t>
            </a:r>
            <a:r>
              <a:rPr lang="tr-TR" sz="2000" dirty="0"/>
              <a:t>bir yer tutmaktadır. Bunların yanı sıra kadınlar şiddet uygulayan eşleriyle konuşarak </a:t>
            </a:r>
            <a:r>
              <a:rPr lang="tr-TR" sz="2000" dirty="0" smtClean="0"/>
              <a:t>da sorunlarını </a:t>
            </a:r>
            <a:r>
              <a:rPr lang="tr-TR" sz="2000" dirty="0"/>
              <a:t>çözmeye çalışmaktadır.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656387"/>
            <a:ext cx="3321606" cy="186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232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a:solidFill>
                  <a:srgbClr val="002060"/>
                </a:solidFill>
              </a:rPr>
              <a:t>Aile içi şiddete maruz kalan kadınlara, şiddetle mücadele</a:t>
            </a:r>
            <a:br>
              <a:rPr lang="tr-TR" sz="2400" b="1" dirty="0">
                <a:solidFill>
                  <a:srgbClr val="002060"/>
                </a:solidFill>
              </a:rPr>
            </a:br>
            <a:r>
              <a:rPr lang="tr-TR" sz="2400" b="1" dirty="0">
                <a:solidFill>
                  <a:srgbClr val="002060"/>
                </a:solidFill>
              </a:rPr>
              <a:t>ederken şu noktaları göz önünde tutmaları önerilebilir:</a:t>
            </a:r>
          </a:p>
        </p:txBody>
      </p:sp>
      <p:sp>
        <p:nvSpPr>
          <p:cNvPr id="3" name="İçerik Yer Tutucusu 2"/>
          <p:cNvSpPr>
            <a:spLocks noGrp="1"/>
          </p:cNvSpPr>
          <p:nvPr>
            <p:ph idx="1"/>
          </p:nvPr>
        </p:nvSpPr>
        <p:spPr>
          <a:xfrm>
            <a:off x="467544" y="1700808"/>
            <a:ext cx="8229600" cy="4569371"/>
          </a:xfrm>
        </p:spPr>
        <p:txBody>
          <a:bodyPr>
            <a:noAutofit/>
          </a:bodyPr>
          <a:lstStyle/>
          <a:p>
            <a:pPr algn="just">
              <a:lnSpc>
                <a:spcPct val="170000"/>
              </a:lnSpc>
              <a:buFont typeface="+mj-lt"/>
              <a:buAutoNum type="arabicPeriod"/>
            </a:pPr>
            <a:r>
              <a:rPr lang="tr-TR" sz="2000" dirty="0"/>
              <a:t>Evde kesici ve delici aletlerin bulunduğu yerlerden mümkün olduğunca uzak durun, size hareket olanağı verecek alanlarda bulunun. </a:t>
            </a:r>
            <a:endParaRPr lang="tr-TR" sz="2000" dirty="0" smtClean="0"/>
          </a:p>
          <a:p>
            <a:pPr algn="just">
              <a:lnSpc>
                <a:spcPct val="170000"/>
              </a:lnSpc>
              <a:buFont typeface="+mj-lt"/>
              <a:buAutoNum type="arabicPeriod"/>
            </a:pPr>
            <a:r>
              <a:rPr lang="tr-TR" sz="2000" dirty="0" smtClean="0"/>
              <a:t>Tanık </a:t>
            </a:r>
            <a:r>
              <a:rPr lang="tr-TR" sz="2000" dirty="0"/>
              <a:t>toplamak amacıyla avazınız çıktığı kadar bağırarak komşuları başınıza toplayın. </a:t>
            </a:r>
            <a:endParaRPr lang="tr-TR" sz="2000" dirty="0" smtClean="0"/>
          </a:p>
          <a:p>
            <a:pPr algn="just">
              <a:lnSpc>
                <a:spcPct val="170000"/>
              </a:lnSpc>
              <a:buFont typeface="+mj-lt"/>
              <a:buAutoNum type="arabicPeriod"/>
            </a:pPr>
            <a:r>
              <a:rPr lang="tr-TR" sz="2000" dirty="0"/>
              <a:t>K</a:t>
            </a:r>
            <a:r>
              <a:rPr lang="tr-TR" sz="2000" dirty="0" smtClean="0"/>
              <a:t>endinizin </a:t>
            </a:r>
            <a:r>
              <a:rPr lang="tr-TR" sz="2000" dirty="0"/>
              <a:t>ve varsa çocuğunuzun giyecek birkaç parça eşyasını ve kimliklerinizi güvendiğiniz bir komşunuzda saklayın. </a:t>
            </a:r>
            <a:endParaRPr lang="tr-TR" sz="2000" dirty="0" smtClean="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301208"/>
            <a:ext cx="17430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830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980729"/>
            <a:ext cx="7416824" cy="2880320"/>
          </a:xfrm>
        </p:spPr>
        <p:txBody>
          <a:bodyPr>
            <a:normAutofit fontScale="47500" lnSpcReduction="20000"/>
          </a:bodyPr>
          <a:lstStyle/>
          <a:p>
            <a:pPr marL="0" indent="0" algn="just">
              <a:lnSpc>
                <a:spcPct val="170000"/>
              </a:lnSpc>
              <a:buNone/>
            </a:pPr>
            <a:r>
              <a:rPr lang="tr-TR" dirty="0" smtClean="0"/>
              <a:t>4. Olası </a:t>
            </a:r>
            <a:r>
              <a:rPr lang="tr-TR" dirty="0"/>
              <a:t>bir kriz durumunda yeterli olabilecek miktarda bir parayı yanınızda ve/veya kendi kişisel banka hesabınızda bulundurun. </a:t>
            </a:r>
            <a:endParaRPr lang="tr-TR" dirty="0" smtClean="0"/>
          </a:p>
          <a:p>
            <a:pPr marL="0" indent="0" algn="just">
              <a:lnSpc>
                <a:spcPct val="170000"/>
              </a:lnSpc>
              <a:buNone/>
            </a:pPr>
            <a:r>
              <a:rPr lang="tr-TR" dirty="0" smtClean="0"/>
              <a:t>5. Acil </a:t>
            </a:r>
            <a:r>
              <a:rPr lang="tr-TR" dirty="0"/>
              <a:t>olarak arayabileceğiniz, Şiddet Önleme İzleme Merkezleri (ŞÖNİM), </a:t>
            </a:r>
            <a:r>
              <a:rPr lang="tr-TR" dirty="0" smtClean="0"/>
              <a:t>sığınma evleri</a:t>
            </a:r>
            <a:r>
              <a:rPr lang="tr-TR" dirty="0"/>
              <a:t>, baroların adli yardım büroları, danışma desteği veren bir kadın örgütü gibi yerlerin telefon ve adres bilgilerini yanınızda bulundurun. Taşıdığınız bu bilgilere şiddet uygulayan tarafından ulaşılamayacağından emin olun. </a:t>
            </a:r>
            <a:endParaRPr lang="tr-TR" dirty="0" smtClean="0"/>
          </a:p>
          <a:p>
            <a:pPr marL="0" indent="0">
              <a:buNone/>
            </a:pPr>
            <a:endParaRPr lang="tr-TR" dirty="0" smtClean="0"/>
          </a:p>
          <a:p>
            <a:pPr marL="0" indent="0">
              <a:buNone/>
            </a:pPr>
            <a:endParaRPr lang="tr-TR" dirty="0"/>
          </a:p>
        </p:txBody>
      </p:sp>
      <p:graphicFrame>
        <p:nvGraphicFramePr>
          <p:cNvPr id="6" name="Tablo 5"/>
          <p:cNvGraphicFramePr>
            <a:graphicFrameLocks noGrp="1"/>
          </p:cNvGraphicFramePr>
          <p:nvPr/>
        </p:nvGraphicFramePr>
        <p:xfrm>
          <a:off x="457200" y="3665671"/>
          <a:ext cx="8229600" cy="395021"/>
        </p:xfrm>
        <a:graphic>
          <a:graphicData uri="http://schemas.openxmlformats.org/drawingml/2006/table">
            <a:tbl>
              <a:tblPr/>
              <a:tblGrid>
                <a:gridCol w="819473"/>
                <a:gridCol w="819473"/>
                <a:gridCol w="2138766"/>
                <a:gridCol w="3132595"/>
                <a:gridCol w="1319293"/>
              </a:tblGrid>
              <a:tr h="395021">
                <a:tc>
                  <a:txBody>
                    <a:bodyPr/>
                    <a:lstStyle/>
                    <a:p>
                      <a:pPr fontAlgn="ctr"/>
                      <a:r>
                        <a:rPr lang="tr-TR" sz="1100" dirty="0">
                          <a:effectLst/>
                        </a:rPr>
                        <a:t>Bilecik</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sz="1100">
                          <a:effectLst/>
                        </a:rPr>
                        <a:t>Merkez</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sz="1100" dirty="0">
                          <a:effectLst/>
                        </a:rPr>
                        <a:t>Şiddet Önleme ve İzleme Merkezi (ŞÖNİM)</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sz="1100">
                          <a:effectLst/>
                        </a:rPr>
                        <a:t>Gazipaşa Mahallesi Tevfikbey Caddesi Arz Birlik İş Merkezi A Blok. Kat:4 Merkez/BİLECİK</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sz="1100" dirty="0">
                          <a:effectLst/>
                        </a:rPr>
                        <a:t>+90 (228) 212 51 91</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4268438933"/>
              </p:ext>
            </p:extLst>
          </p:nvPr>
        </p:nvGraphicFramePr>
        <p:xfrm>
          <a:off x="467544" y="4797152"/>
          <a:ext cx="8229600" cy="395021"/>
        </p:xfrm>
        <a:graphic>
          <a:graphicData uri="http://schemas.openxmlformats.org/drawingml/2006/table">
            <a:tbl>
              <a:tblPr/>
              <a:tblGrid>
                <a:gridCol w="819473"/>
                <a:gridCol w="819473"/>
                <a:gridCol w="2138766"/>
                <a:gridCol w="3132595"/>
                <a:gridCol w="1319293"/>
              </a:tblGrid>
              <a:tr h="395021">
                <a:tc>
                  <a:txBody>
                    <a:bodyPr/>
                    <a:lstStyle/>
                    <a:p>
                      <a:pPr fontAlgn="ctr"/>
                      <a:r>
                        <a:rPr lang="tr-TR" sz="1100" dirty="0">
                          <a:effectLst/>
                        </a:rPr>
                        <a:t>Eskişehir</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sz="1100">
                          <a:effectLst/>
                        </a:rPr>
                        <a:t>Odunpazarı</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sz="1100" dirty="0">
                          <a:effectLst/>
                        </a:rPr>
                        <a:t>Şiddet Önleme ve İzleme Merkezi (ŞÖNİM)</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sz="1100" dirty="0">
                          <a:effectLst/>
                        </a:rPr>
                        <a:t>Huzur Mahallesi Yıldızlar Sokak No:44/1 </a:t>
                      </a:r>
                      <a:r>
                        <a:rPr lang="tr-TR" sz="1100" dirty="0" err="1">
                          <a:effectLst/>
                        </a:rPr>
                        <a:t>Odunpazarı</a:t>
                      </a:r>
                      <a:r>
                        <a:rPr lang="tr-TR" sz="1100" dirty="0">
                          <a:effectLst/>
                        </a:rPr>
                        <a:t>/ESKİŞEHİR</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ctr"/>
                      <a:r>
                        <a:rPr lang="tr-TR" sz="1100" dirty="0">
                          <a:effectLst/>
                        </a:rPr>
                        <a:t>+90 (222) 237 72 24</a:t>
                      </a:r>
                      <a:br>
                        <a:rPr lang="tr-TR" sz="1100" dirty="0">
                          <a:effectLst/>
                        </a:rPr>
                      </a:br>
                      <a:r>
                        <a:rPr lang="tr-TR" sz="1100" dirty="0">
                          <a:effectLst/>
                        </a:rPr>
                        <a:t>+90 (222) 237 80 48</a:t>
                      </a:r>
                    </a:p>
                  </a:txBody>
                  <a:tcPr marL="56432" marR="56432" marT="28216" marB="28216" anchor="ctr">
                    <a:lnL>
                      <a:noFill/>
                    </a:lnL>
                    <a:lnR>
                      <a:noFill/>
                    </a:lnR>
                    <a:lnT w="9525" cap="flat" cmpd="sng" algn="ctr">
                      <a:solidFill>
                        <a:srgbClr val="DEE2E6"/>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3058134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235623"/>
            <a:ext cx="7344816" cy="4525963"/>
          </a:xfrm>
        </p:spPr>
        <p:txBody>
          <a:bodyPr>
            <a:normAutofit/>
          </a:bodyPr>
          <a:lstStyle/>
          <a:p>
            <a:pPr marL="0" indent="0" algn="just">
              <a:lnSpc>
                <a:spcPct val="150000"/>
              </a:lnSpc>
              <a:buNone/>
            </a:pPr>
            <a:r>
              <a:rPr lang="tr-TR" sz="2000" dirty="0"/>
              <a:t>6. Kolluk kuvvetlerine (polis ve jandarmaya) başvurabilirsiniz. Ulaşabileceğiniz en yakın karakola başvurabilirsiniz. Başvurduğunuz karakolda Aile İçi Şiddet bürosu </a:t>
            </a:r>
            <a:r>
              <a:rPr lang="tr-TR" sz="2000" dirty="0" smtClean="0"/>
              <a:t>varsa </a:t>
            </a:r>
            <a:r>
              <a:rPr lang="tr-TR" sz="2000" dirty="0"/>
              <a:t>gerekli işlemler bu büroda yapılır. Karakolda şikâyetinizin mutlaka tutanağa geçirilmesini sağlayın. Bu tutanağa </a:t>
            </a:r>
            <a:r>
              <a:rPr lang="tr-TR" sz="2000" b="1" dirty="0">
                <a:solidFill>
                  <a:srgbClr val="C00000"/>
                </a:solidFill>
              </a:rPr>
              <a:t>“ifade tutanağı” </a:t>
            </a:r>
            <a:r>
              <a:rPr lang="tr-TR" sz="2000" dirty="0"/>
              <a:t>denir. İfade tutanağını imzalamadan önce okuyun, söylediklerinizin tam ve doğru olarak tutanağa geçtiğinden emin olun. İfade tutanağının bir örneğini almayı unutmayın.</a:t>
            </a:r>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761586"/>
            <a:ext cx="1095003" cy="77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48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124744"/>
            <a:ext cx="7776864" cy="5001419"/>
          </a:xfrm>
        </p:spPr>
        <p:txBody>
          <a:bodyPr>
            <a:normAutofit/>
          </a:bodyPr>
          <a:lstStyle/>
          <a:p>
            <a:pPr marL="0" indent="0" algn="just">
              <a:lnSpc>
                <a:spcPct val="150000"/>
              </a:lnSpc>
              <a:buNone/>
            </a:pPr>
            <a:r>
              <a:rPr lang="tr-TR" sz="2000" dirty="0"/>
              <a:t>7-Savcılığa başvurarak size şiddet uygulayan kişinin cezalandırılması ve 6284 sayılı Yasa uyarınca uygun bir tedbir kararının verilmesi için karakoldaki memurların ve/veya Savcılığın Aile Mahkemesi’ne başvurmasını talep </a:t>
            </a:r>
            <a:r>
              <a:rPr lang="tr-TR" sz="2000" dirty="0" smtClean="0"/>
              <a:t>edebilirsiniz.</a:t>
            </a:r>
          </a:p>
          <a:p>
            <a:pPr marL="0" indent="0" algn="just">
              <a:lnSpc>
                <a:spcPct val="150000"/>
              </a:lnSpc>
              <a:buNone/>
            </a:pPr>
            <a:endParaRPr lang="tr-TR" sz="2000" dirty="0" smtClean="0"/>
          </a:p>
          <a:p>
            <a:pPr marL="0" indent="0" algn="just">
              <a:lnSpc>
                <a:spcPct val="150000"/>
              </a:lnSpc>
              <a:buNone/>
            </a:pPr>
            <a:r>
              <a:rPr lang="tr-TR" sz="2000" dirty="0"/>
              <a:t>8-Doğrudan, size en yakın ve en kolay ulaşabileceğiniz Aile Mahkemesi’ne başvurarak, 6284 sayılı Yasa gereğince (şiddet uygulayan kişinin evden uzaklaştırılması da dâhil) şiddeti engelleyecek tedbirlerin alınmasını talep edebilirsiniz.</a:t>
            </a:r>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0481" y="5949280"/>
            <a:ext cx="1033519" cy="73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804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908720"/>
            <a:ext cx="7560840" cy="5217443"/>
          </a:xfrm>
        </p:spPr>
        <p:txBody>
          <a:bodyPr>
            <a:noAutofit/>
          </a:bodyPr>
          <a:lstStyle/>
          <a:p>
            <a:pPr marL="0" indent="0" algn="just">
              <a:lnSpc>
                <a:spcPct val="160000"/>
              </a:lnSpc>
              <a:buNone/>
            </a:pPr>
            <a:r>
              <a:rPr lang="tr-TR" sz="1600" dirty="0" smtClean="0"/>
              <a:t>9- 6284 </a:t>
            </a:r>
            <a:r>
              <a:rPr lang="tr-TR" sz="1600" dirty="0"/>
              <a:t>sayılı Yasa’ya göre tedbir kararı almak için artık yerleşim yeri Aile Mahkemesi’ne başvurmak zorunda değilsiniz. Size en yakın, en kolay ulaşabileceğiniz, hatta farklı bir şehirde </a:t>
            </a:r>
            <a:r>
              <a:rPr lang="tr-TR" sz="1600" dirty="0" smtClean="0"/>
              <a:t>bile </a:t>
            </a:r>
            <a:r>
              <a:rPr lang="tr-TR" sz="1600" dirty="0"/>
              <a:t>başka bir Aile Mahkemesi’ne başvurabilirsiniz. </a:t>
            </a:r>
            <a:endParaRPr lang="tr-TR" sz="1600" dirty="0" smtClean="0"/>
          </a:p>
          <a:p>
            <a:pPr marL="0" indent="0" algn="just">
              <a:lnSpc>
                <a:spcPct val="160000"/>
              </a:lnSpc>
              <a:buNone/>
            </a:pPr>
            <a:endParaRPr lang="tr-TR" sz="1600" dirty="0" smtClean="0"/>
          </a:p>
          <a:p>
            <a:pPr marL="0" indent="0" algn="just">
              <a:lnSpc>
                <a:spcPct val="160000"/>
              </a:lnSpc>
              <a:buNone/>
            </a:pPr>
            <a:r>
              <a:rPr lang="tr-TR" sz="1600" dirty="0"/>
              <a:t>10-Boşanma ihtimalini de düşünerek tedbirli olmanız gerekebilir. Kocanızın malları elden çıkarma girişimine karşı ve tazminat talebinde bulunma ihtimalinizi de göz önüne alarak, sizin üzerinize kayıtlı olmasa da var olan mal mülkle ilgili belgelerin (ev, arsa tapusu, araba ruhsatı gibi) birer kopyasını kendinizde bulundurun. </a:t>
            </a:r>
            <a:endParaRPr lang="tr-TR" sz="1600" dirty="0" smtClean="0"/>
          </a:p>
          <a:p>
            <a:pPr marL="0" indent="0" algn="just">
              <a:lnSpc>
                <a:spcPct val="160000"/>
              </a:lnSpc>
              <a:buNone/>
            </a:pPr>
            <a:endParaRPr lang="tr-TR" sz="16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524" y="4221088"/>
            <a:ext cx="44767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106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412775"/>
            <a:ext cx="7488832" cy="3600401"/>
          </a:xfrm>
        </p:spPr>
        <p:txBody>
          <a:bodyPr>
            <a:normAutofit/>
          </a:bodyPr>
          <a:lstStyle/>
          <a:p>
            <a:pPr marL="0" indent="0" algn="just">
              <a:lnSpc>
                <a:spcPct val="150000"/>
              </a:lnSpc>
              <a:buNone/>
            </a:pPr>
            <a:r>
              <a:rPr lang="tr-TR" sz="1800" dirty="0" smtClean="0"/>
              <a:t>11-2002’den sonra evlilik içinde edinilen mallar, eşler arasında aksi bir sözleşme yoksa Medeni Kanun’a göre eşlerin ortak malı sayılır. Yine de kocanızın evlilik içinde edinilen malları sizden kaçırıp elden çıkarma riski varsa Aile Mahkemesi’ne başvurarak bu mallar üzerine </a:t>
            </a:r>
            <a:r>
              <a:rPr lang="tr-TR" sz="1800" b="1" dirty="0" smtClean="0"/>
              <a:t>tedbir konulmasını </a:t>
            </a:r>
            <a:r>
              <a:rPr lang="tr-TR" sz="1800" dirty="0" smtClean="0"/>
              <a:t>talep edebilirsiniz. </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108380"/>
            <a:ext cx="4700042" cy="224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86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764704"/>
            <a:ext cx="7560840" cy="1440160"/>
          </a:xfrm>
        </p:spPr>
        <p:txBody>
          <a:bodyPr>
            <a:noAutofit/>
          </a:bodyPr>
          <a:lstStyle/>
          <a:p>
            <a:r>
              <a:rPr lang="tr-TR" sz="3600" b="1" dirty="0">
                <a:solidFill>
                  <a:srgbClr val="002060"/>
                </a:solidFill>
              </a:rPr>
              <a:t>Kadınlar Kimlerden, Nerede, Nasıl Şiddet Görüyor? </a:t>
            </a:r>
          </a:p>
        </p:txBody>
      </p:sp>
      <p:sp>
        <p:nvSpPr>
          <p:cNvPr id="3" name="İçerik Yer Tutucusu 2"/>
          <p:cNvSpPr>
            <a:spLocks noGrp="1"/>
          </p:cNvSpPr>
          <p:nvPr>
            <p:ph idx="1"/>
          </p:nvPr>
        </p:nvSpPr>
        <p:spPr>
          <a:xfrm>
            <a:off x="755576" y="2492896"/>
            <a:ext cx="7632848" cy="3633267"/>
          </a:xfrm>
        </p:spPr>
        <p:txBody>
          <a:bodyPr>
            <a:normAutofit/>
          </a:bodyPr>
          <a:lstStyle/>
          <a:p>
            <a:pPr algn="just"/>
            <a:r>
              <a:rPr lang="tr-TR" dirty="0"/>
              <a:t>Bir toplumda kadın ve erkekler arasındaki eşitsizlik oranı ne kadar büyükse, kadına karşı </a:t>
            </a:r>
            <a:r>
              <a:rPr lang="tr-TR" dirty="0" smtClean="0"/>
              <a:t>şiddet de </a:t>
            </a:r>
            <a:r>
              <a:rPr lang="tr-TR" dirty="0"/>
              <a:t>o kadar fazla yaşanmaktadır.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5517232"/>
            <a:ext cx="1789186" cy="100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590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268760"/>
            <a:ext cx="7632848" cy="4857403"/>
          </a:xfrm>
        </p:spPr>
        <p:txBody>
          <a:bodyPr>
            <a:normAutofit/>
          </a:bodyPr>
          <a:lstStyle/>
          <a:p>
            <a:pPr marL="0" indent="0" algn="just">
              <a:lnSpc>
                <a:spcPct val="150000"/>
              </a:lnSpc>
              <a:buNone/>
            </a:pPr>
            <a:r>
              <a:rPr lang="tr-TR" sz="1800" dirty="0" smtClean="0"/>
              <a:t>12- Oturduğunuz </a:t>
            </a:r>
            <a:r>
              <a:rPr lang="tr-TR" sz="1800" dirty="0"/>
              <a:t>evin (aile konutunuzun) kira sözleşmesinin sizden habersiz feshi ya da satışı sonucu barınma sorunu yaşamamak için önlem alın. </a:t>
            </a:r>
            <a:r>
              <a:rPr lang="tr-TR" sz="1800" b="1" dirty="0"/>
              <a:t>Aile konutunuz kiralık ise</a:t>
            </a:r>
            <a:r>
              <a:rPr lang="tr-TR" sz="1800" dirty="0"/>
              <a:t> </a:t>
            </a:r>
            <a:r>
              <a:rPr lang="tr-TR" sz="1800" dirty="0" smtClean="0"/>
              <a:t>kira </a:t>
            </a:r>
            <a:r>
              <a:rPr lang="tr-TR" sz="1800" dirty="0"/>
              <a:t>sözleşmesinde adınız </a:t>
            </a:r>
            <a:r>
              <a:rPr lang="tr-TR" sz="1800" dirty="0" smtClean="0"/>
              <a:t>geçmiyorsa ev </a:t>
            </a:r>
            <a:r>
              <a:rPr lang="tr-TR" sz="1800" dirty="0"/>
              <a:t>sahibinize yazılı bildirimde bulunarak kira sözleşmesinde taraf olabilirsiniz. Ancak bu durumda artık ev kirasından (en azından kanun önünde) sizin de sorumlu olacağınızı unutmayın. </a:t>
            </a:r>
            <a:endParaRPr lang="tr-TR" sz="1800" dirty="0"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034" y="3933056"/>
            <a:ext cx="3669787" cy="235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247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980729"/>
            <a:ext cx="7488832" cy="4248471"/>
          </a:xfrm>
        </p:spPr>
        <p:txBody>
          <a:bodyPr>
            <a:normAutofit fontScale="92500"/>
          </a:bodyPr>
          <a:lstStyle/>
          <a:p>
            <a:pPr algn="just">
              <a:lnSpc>
                <a:spcPct val="150000"/>
              </a:lnSpc>
            </a:pPr>
            <a:r>
              <a:rPr lang="tr-TR" sz="2200" b="1" u="sng" dirty="0" smtClean="0"/>
              <a:t>Aile konutu eşinize ait ise</a:t>
            </a:r>
            <a:r>
              <a:rPr lang="tr-TR" sz="2200" b="1" dirty="0" smtClean="0"/>
              <a:t>, </a:t>
            </a:r>
            <a:r>
              <a:rPr lang="tr-TR" sz="2200" dirty="0" smtClean="0"/>
              <a:t>konutun bağlı olduğu Tapu Sicil Müdürlüğü’ne konutun aile konutu olduğunu kanıtlayan muhtarlıktan ve varsa apartman yönetiminden aldığınız belge ile birlikte vukuatlı nüfus kayıt örneği veya evlilik cüzdanıyla başvurup “Aile konutudur” şerhinin işlenmesini talep edin. Bu durumda, rızanız olmadıkça eşiniz konut üzerindeki hakları sınırlayan hukuki işlemlerde (ipotek, devir, satış, kiralama ya da bağış gibi) bulunamaz ve evi satamaz. Aile konutu şerhinin tapuya işlenmesi talebi harca tabi değildir, masrafsızdır. </a:t>
            </a:r>
          </a:p>
          <a:p>
            <a:endParaRPr lang="tr-TR"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38773"/>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7" y="5661248"/>
            <a:ext cx="1383035" cy="9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238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Acil Telefon Hatları</a:t>
            </a:r>
            <a:endParaRPr lang="tr-TR" b="1" dirty="0">
              <a:solidFill>
                <a:srgbClr val="C00000"/>
              </a:solidFill>
            </a:endParaRPr>
          </a:p>
        </p:txBody>
      </p:sp>
      <p:sp>
        <p:nvSpPr>
          <p:cNvPr id="3" name="İçerik Yer Tutucusu 2"/>
          <p:cNvSpPr>
            <a:spLocks noGrp="1"/>
          </p:cNvSpPr>
          <p:nvPr>
            <p:ph idx="1"/>
          </p:nvPr>
        </p:nvSpPr>
        <p:spPr>
          <a:xfrm>
            <a:off x="1043608" y="1600200"/>
            <a:ext cx="7344816" cy="4525963"/>
          </a:xfrm>
        </p:spPr>
        <p:txBody>
          <a:bodyPr>
            <a:normAutofit fontScale="85000" lnSpcReduction="20000"/>
          </a:bodyPr>
          <a:lstStyle/>
          <a:p>
            <a:pPr marL="0" indent="0" algn="just" fontAlgn="base">
              <a:lnSpc>
                <a:spcPct val="150000"/>
              </a:lnSpc>
              <a:buNone/>
            </a:pPr>
            <a:r>
              <a:rPr lang="tr-TR" sz="2600" b="1" dirty="0"/>
              <a:t>1- ALO 155 </a:t>
            </a:r>
            <a:r>
              <a:rPr lang="tr-TR" sz="2600" dirty="0"/>
              <a:t>Polis İmdat,</a:t>
            </a:r>
          </a:p>
          <a:p>
            <a:pPr marL="0" indent="0" algn="just" fontAlgn="base">
              <a:lnSpc>
                <a:spcPct val="150000"/>
              </a:lnSpc>
              <a:buNone/>
            </a:pPr>
            <a:r>
              <a:rPr lang="tr-TR" sz="2600" b="1" dirty="0"/>
              <a:t>2- ALO 156 </a:t>
            </a:r>
            <a:r>
              <a:rPr lang="tr-TR" sz="2600" dirty="0"/>
              <a:t>Jandarma İmdat</a:t>
            </a:r>
          </a:p>
          <a:p>
            <a:pPr marL="0" indent="0" algn="just" fontAlgn="base">
              <a:lnSpc>
                <a:spcPct val="150000"/>
              </a:lnSpc>
              <a:buNone/>
            </a:pPr>
            <a:r>
              <a:rPr lang="tr-TR" sz="2600" b="1" dirty="0"/>
              <a:t>3- ALO 183 </a:t>
            </a:r>
            <a:r>
              <a:rPr lang="tr-TR" sz="2600" dirty="0"/>
              <a:t>Aile, Kadın, Çocuk ve Özürlü Sosyal Hizmet Danışma Hattı (7 </a:t>
            </a:r>
            <a:r>
              <a:rPr lang="tr-TR" sz="2600" dirty="0" smtClean="0"/>
              <a:t>Gün- </a:t>
            </a:r>
            <a:r>
              <a:rPr lang="tr-TR" sz="2600" dirty="0"/>
              <a:t>24 Saat Ücretsiz Hizmet Verir)</a:t>
            </a:r>
          </a:p>
          <a:p>
            <a:pPr marL="0" indent="0" algn="just" fontAlgn="base">
              <a:lnSpc>
                <a:spcPct val="150000"/>
              </a:lnSpc>
              <a:buNone/>
            </a:pPr>
            <a:r>
              <a:rPr lang="tr-TR" sz="2600" b="1" dirty="0"/>
              <a:t>4- 112 ACİL</a:t>
            </a:r>
          </a:p>
          <a:p>
            <a:pPr marL="0" indent="0" algn="just" fontAlgn="base">
              <a:lnSpc>
                <a:spcPct val="150000"/>
              </a:lnSpc>
              <a:buNone/>
            </a:pPr>
            <a:r>
              <a:rPr lang="tr-TR" sz="2600" b="1" dirty="0"/>
              <a:t>5- Aile İçi Şiddet Acil Yardım Hattı- </a:t>
            </a:r>
            <a:r>
              <a:rPr lang="tr-TR" sz="2600" dirty="0"/>
              <a:t>0212 656 96 96</a:t>
            </a:r>
          </a:p>
          <a:p>
            <a:pPr marL="0" indent="0" algn="just" fontAlgn="base">
              <a:lnSpc>
                <a:spcPct val="150000"/>
              </a:lnSpc>
              <a:buNone/>
            </a:pPr>
            <a:r>
              <a:rPr lang="tr-TR" sz="2600" b="1" dirty="0"/>
              <a:t>6- GELİNCİK HATTI </a:t>
            </a:r>
            <a:r>
              <a:rPr lang="tr-TR" sz="2600" b="1" dirty="0" smtClean="0"/>
              <a:t>- </a:t>
            </a:r>
            <a:r>
              <a:rPr lang="tr-TR" sz="2600" dirty="0" smtClean="0"/>
              <a:t>444 </a:t>
            </a:r>
            <a:r>
              <a:rPr lang="tr-TR" sz="2600" dirty="0"/>
              <a:t>43 06</a:t>
            </a:r>
          </a:p>
          <a:p>
            <a:pPr marL="0" indent="0">
              <a:buNone/>
            </a:pPr>
            <a:r>
              <a:rPr lang="tr-TR" dirty="0"/>
              <a:t/>
            </a:r>
            <a:br>
              <a:rPr lang="tr-TR" dirty="0"/>
            </a:br>
            <a:endParaRPr lang="tr-TR"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085184"/>
            <a:ext cx="2329420" cy="131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029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a:xfrm>
            <a:off x="467544" y="1772816"/>
            <a:ext cx="8229600" cy="4381947"/>
          </a:xfrm>
        </p:spPr>
        <p:txBody>
          <a:bodyPr>
            <a:normAutofit/>
          </a:bodyPr>
          <a:lstStyle/>
          <a:p>
            <a:r>
              <a:rPr lang="tr-TR" sz="1800" dirty="0">
                <a:hlinkClick r:id="rId2"/>
              </a:rPr>
              <a:t>https://</a:t>
            </a:r>
            <a:r>
              <a:rPr lang="tr-TR" sz="1800" dirty="0" smtClean="0">
                <a:hlinkClick r:id="rId2"/>
              </a:rPr>
              <a:t>vatandas.jandarma.gov.tr/KYSOP/uzaktan_egitim/Documents/2%20KYAIS.pdf</a:t>
            </a:r>
            <a:endParaRPr lang="tr-TR" sz="1800" dirty="0" smtClean="0"/>
          </a:p>
          <a:p>
            <a:r>
              <a:rPr lang="tr-TR" sz="1800" dirty="0">
                <a:hlinkClick r:id="rId3"/>
              </a:rPr>
              <a:t>https://ailevecalisma.gov.tr/ksgm/siddete-maruz-kalindiginda</a:t>
            </a:r>
            <a:r>
              <a:rPr lang="tr-TR" sz="1800" dirty="0" smtClean="0">
                <a:hlinkClick r:id="rId3"/>
              </a:rPr>
              <a:t>/</a:t>
            </a:r>
            <a:endParaRPr lang="tr-TR" sz="1800" dirty="0" smtClean="0"/>
          </a:p>
          <a:p>
            <a:r>
              <a:rPr lang="tr-TR" sz="1800" dirty="0" smtClean="0">
                <a:hlinkClick r:id="rId4"/>
              </a:rPr>
              <a:t>https://www.haberturk.com/kan-donduran-cinayet-annesini-doven-babasini-oldurdu-2594373</a:t>
            </a:r>
            <a:endParaRPr lang="tr-TR" sz="1800" dirty="0" smtClean="0"/>
          </a:p>
          <a:p>
            <a:r>
              <a:rPr lang="tr-TR" sz="1800" dirty="0" smtClean="0">
                <a:hlinkClick r:id="rId5"/>
              </a:rPr>
              <a:t>https://www.haberturk.com/son-dakika-haberi-beylikduzu-nde-avm-de-karisini-bicakladi-2596229</a:t>
            </a:r>
            <a:endParaRPr lang="tr-TR" sz="1800" dirty="0" smtClean="0"/>
          </a:p>
          <a:p>
            <a:r>
              <a:rPr lang="tr-TR" sz="1800" dirty="0"/>
              <a:t>Polat, O. (2008). Türkiye’de çocuk haklarının durumu. </a:t>
            </a:r>
            <a:r>
              <a:rPr lang="tr-TR" sz="1800" i="1" dirty="0"/>
              <a:t>Toplum ve Demokrasi</a:t>
            </a:r>
            <a:r>
              <a:rPr lang="tr-TR" sz="1800" dirty="0"/>
              <a:t>, </a:t>
            </a:r>
            <a:r>
              <a:rPr lang="tr-TR" sz="1800" i="1" dirty="0"/>
              <a:t>2</a:t>
            </a:r>
            <a:r>
              <a:rPr lang="tr-TR" sz="1800" dirty="0"/>
              <a:t>(2), 149-157</a:t>
            </a:r>
            <a:r>
              <a:rPr lang="tr-TR" sz="1800" dirty="0" smtClean="0"/>
              <a:t>.</a:t>
            </a:r>
          </a:p>
          <a:p>
            <a:r>
              <a:rPr lang="tr-TR" sz="1800" dirty="0" smtClean="0"/>
              <a:t>Yalçın, H.(2018).</a:t>
            </a:r>
            <a:r>
              <a:rPr lang="tr-TR" sz="1800" i="1" dirty="0" smtClean="0"/>
              <a:t>Kadına Yönelik Şiddeti Önlemeye Yönelik Bir Eğitimin Etkisi: Karaman (Aile Hekimliği Birimleri) Örneği </a:t>
            </a:r>
            <a:r>
              <a:rPr lang="tr-TR" sz="1800" dirty="0" smtClean="0"/>
              <a:t>(Yayımlanmamış Yüksek Lisans Tezi).Karamanoğlu </a:t>
            </a:r>
            <a:r>
              <a:rPr lang="tr-TR" sz="1800" dirty="0" err="1" smtClean="0"/>
              <a:t>Mehmetbey</a:t>
            </a:r>
            <a:r>
              <a:rPr lang="tr-TR" sz="1800" dirty="0" smtClean="0"/>
              <a:t> Üniversitesi, Karaman, Türkiye.</a:t>
            </a:r>
            <a:endParaRPr lang="tr-TR" sz="1800" dirty="0"/>
          </a:p>
        </p:txBody>
      </p:sp>
    </p:spTree>
    <p:extLst>
      <p:ext uri="{BB962C8B-B14F-4D97-AF65-F5344CB8AC3E}">
        <p14:creationId xmlns:p14="http://schemas.microsoft.com/office/powerpoint/2010/main" val="488533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Autofit/>
          </a:bodyPr>
          <a:lstStyle/>
          <a:p>
            <a:pPr algn="just">
              <a:buFont typeface="+mj-lt"/>
              <a:buAutoNum type="arabicPeriod"/>
            </a:pPr>
            <a:r>
              <a:rPr lang="tr-TR" sz="1800" b="1" dirty="0">
                <a:solidFill>
                  <a:srgbClr val="C00000"/>
                </a:solidFill>
              </a:rPr>
              <a:t>Nerede? </a:t>
            </a:r>
            <a:r>
              <a:rPr lang="tr-TR" sz="1800" dirty="0"/>
              <a:t>Kadınlar evlerinde, aile içinde olduğu gibi, ev dışında birçok yerde de şiddete maruz kalabilmektedir. Örneğin, sokakta, toplu taşıma araçlarında, park, sinema gibi toplu olarak bulunulan mekânlarda, işyerlerinde, okullarda, hastanelerde, cezaevlerinde, silahlı çatışma bölgelerinde kadınlara şiddet uygulanmaktadır. </a:t>
            </a:r>
            <a:endParaRPr lang="tr-TR" sz="1800" dirty="0" smtClean="0"/>
          </a:p>
          <a:p>
            <a:pPr algn="just">
              <a:buFont typeface="+mj-lt"/>
              <a:buAutoNum type="arabicPeriod"/>
            </a:pPr>
            <a:endParaRPr lang="tr-TR" sz="1800" b="1" dirty="0" smtClean="0"/>
          </a:p>
          <a:p>
            <a:pPr algn="just">
              <a:buFont typeface="+mj-lt"/>
              <a:buAutoNum type="arabicPeriod"/>
            </a:pPr>
            <a:r>
              <a:rPr lang="tr-TR" sz="1800" b="1" dirty="0" smtClean="0">
                <a:solidFill>
                  <a:srgbClr val="C00000"/>
                </a:solidFill>
              </a:rPr>
              <a:t>Kimlerden</a:t>
            </a:r>
            <a:r>
              <a:rPr lang="tr-TR" sz="1800" b="1" dirty="0">
                <a:solidFill>
                  <a:srgbClr val="C00000"/>
                </a:solidFill>
              </a:rPr>
              <a:t>? </a:t>
            </a:r>
            <a:r>
              <a:rPr lang="tr-TR" sz="1800" dirty="0"/>
              <a:t>Bu şiddet ve taciz, hiç tanımadığımız yabancılardan gelebileceği </a:t>
            </a:r>
            <a:r>
              <a:rPr lang="tr-TR" sz="1800" dirty="0" smtClean="0"/>
              <a:t>gibi </a:t>
            </a:r>
            <a:r>
              <a:rPr lang="tr-TR" sz="1800" dirty="0"/>
              <a:t>şef, patron, öğretmen, doktor, hasta bakıcı, hoca, muskacı gibi tanıdığımız kişilerden ya da ailemizdeki erkeklerden gelebilir. Genelde bu kişilerle kadınlar arasında hiyerarşik bir ilişki vardır ve otorite konumundaki erkek, gücünü kötüye kullanır. </a:t>
            </a:r>
            <a:endParaRPr lang="tr-TR" sz="1800" dirty="0" smtClean="0"/>
          </a:p>
          <a:p>
            <a:pPr algn="just">
              <a:buFont typeface="+mj-lt"/>
              <a:buAutoNum type="arabicPeriod"/>
            </a:pPr>
            <a:endParaRPr lang="tr-TR" sz="1800" b="1" dirty="0" smtClean="0">
              <a:solidFill>
                <a:srgbClr val="C00000"/>
              </a:solidFill>
            </a:endParaRPr>
          </a:p>
          <a:p>
            <a:pPr algn="just">
              <a:buFont typeface="+mj-lt"/>
              <a:buAutoNum type="arabicPeriod"/>
            </a:pPr>
            <a:r>
              <a:rPr lang="tr-TR" sz="1800" b="1" dirty="0" smtClean="0">
                <a:solidFill>
                  <a:srgbClr val="C00000"/>
                </a:solidFill>
              </a:rPr>
              <a:t>Nasıl</a:t>
            </a:r>
            <a:r>
              <a:rPr lang="tr-TR" sz="1800" b="1" dirty="0">
                <a:solidFill>
                  <a:srgbClr val="C00000"/>
                </a:solidFill>
              </a:rPr>
              <a:t>? </a:t>
            </a:r>
            <a:r>
              <a:rPr lang="tr-TR" sz="1800" dirty="0"/>
              <a:t>Şiddet ya da cinsel taciz pek çok şekilde gerçekleşebilir. Örneğin, bağırma, hakaret etme ya da sözle taciz (laf atma), aşağılama, küçümseme, ad takma, hiç konuşmama gibi duygusal şiddet davranışları; tokat, tekmeleme, dayak gibi fiziksel şiddet türleri ya da rahatsız edici bakışlardan elle dokunmaya ve tecavüze dek uzanan cinsel şiddet.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733256"/>
            <a:ext cx="1429147" cy="80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657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796950"/>
          </a:xfrm>
        </p:spPr>
        <p:txBody>
          <a:bodyPr>
            <a:normAutofit fontScale="90000"/>
          </a:bodyPr>
          <a:lstStyle/>
          <a:p>
            <a:r>
              <a:rPr lang="tr-TR" b="1" dirty="0">
                <a:solidFill>
                  <a:srgbClr val="002060"/>
                </a:solidFill>
              </a:rPr>
              <a:t>Kadına Yönelik Şiddetin (KYAİŞ) Tanımı</a:t>
            </a:r>
          </a:p>
        </p:txBody>
      </p:sp>
      <p:sp>
        <p:nvSpPr>
          <p:cNvPr id="3" name="İçerik Yer Tutucusu 2"/>
          <p:cNvSpPr>
            <a:spLocks noGrp="1"/>
          </p:cNvSpPr>
          <p:nvPr>
            <p:ph idx="1"/>
          </p:nvPr>
        </p:nvSpPr>
        <p:spPr>
          <a:xfrm>
            <a:off x="899592" y="2420888"/>
            <a:ext cx="7200800" cy="3705275"/>
          </a:xfrm>
        </p:spPr>
        <p:txBody>
          <a:bodyPr>
            <a:normAutofit/>
          </a:bodyPr>
          <a:lstStyle/>
          <a:p>
            <a:pPr algn="just"/>
            <a:r>
              <a:rPr lang="tr-TR" sz="2400" dirty="0" smtClean="0"/>
              <a:t>Kadına acı </a:t>
            </a:r>
            <a:r>
              <a:rPr lang="tr-TR" sz="2400" dirty="0"/>
              <a:t>ve hasar </a:t>
            </a:r>
            <a:r>
              <a:rPr lang="tr-TR" sz="2400" dirty="0" smtClean="0"/>
              <a:t>veren </a:t>
            </a:r>
            <a:r>
              <a:rPr lang="tr-TR" sz="2400" dirty="0"/>
              <a:t>toplumda ya da ailede görülen fiziksel, </a:t>
            </a:r>
            <a:r>
              <a:rPr lang="tr-TR" sz="2400" dirty="0" smtClean="0"/>
              <a:t>cinsel, psikolojik </a:t>
            </a:r>
            <a:r>
              <a:rPr lang="tr-TR" sz="2400" dirty="0"/>
              <a:t>her türlü </a:t>
            </a:r>
            <a:r>
              <a:rPr lang="tr-TR" sz="2400" dirty="0" smtClean="0"/>
              <a:t>şiddet </a:t>
            </a:r>
            <a:r>
              <a:rPr lang="tr-TR" sz="2400" dirty="0"/>
              <a:t>özgürlüğü keyfi olarak kısıtlama ve zorlama gibi </a:t>
            </a:r>
            <a:r>
              <a:rPr lang="tr-TR" sz="2400" dirty="0" smtClean="0"/>
              <a:t>davranışlardır </a:t>
            </a:r>
            <a:r>
              <a:rPr lang="es-ES" sz="2400" dirty="0"/>
              <a:t>(Page ve </a:t>
            </a:r>
            <a:r>
              <a:rPr lang="tr-TR" sz="2400" dirty="0"/>
              <a:t>İ</a:t>
            </a:r>
            <a:r>
              <a:rPr lang="es-ES" sz="2400" dirty="0" smtClean="0"/>
              <a:t>nce</a:t>
            </a:r>
            <a:r>
              <a:rPr lang="es-ES" sz="2400" dirty="0"/>
              <a:t>, </a:t>
            </a:r>
            <a:r>
              <a:rPr lang="es-ES" sz="2400" dirty="0" smtClean="0"/>
              <a:t>2008).</a:t>
            </a:r>
            <a:endParaRPr lang="tr-TR"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3707" y="5517482"/>
            <a:ext cx="1861989" cy="104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4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Diğer Tanımlar;</a:t>
            </a:r>
            <a:endParaRPr lang="tr-TR" dirty="0"/>
          </a:p>
        </p:txBody>
      </p:sp>
      <p:sp>
        <p:nvSpPr>
          <p:cNvPr id="3" name="İçerik Yer Tutucusu 2"/>
          <p:cNvSpPr>
            <a:spLocks noGrp="1"/>
          </p:cNvSpPr>
          <p:nvPr>
            <p:ph idx="1"/>
          </p:nvPr>
        </p:nvSpPr>
        <p:spPr/>
        <p:txBody>
          <a:bodyPr>
            <a:normAutofit/>
          </a:bodyPr>
          <a:lstStyle/>
          <a:p>
            <a:pPr algn="just">
              <a:lnSpc>
                <a:spcPct val="150000"/>
              </a:lnSpc>
            </a:pPr>
            <a:r>
              <a:rPr lang="tr-TR" sz="2000" b="1" dirty="0">
                <a:solidFill>
                  <a:srgbClr val="7030A0"/>
                </a:solidFill>
              </a:rPr>
              <a:t>“Aile içi şiddet: </a:t>
            </a:r>
            <a:r>
              <a:rPr lang="tr-TR" sz="2000" dirty="0"/>
              <a:t>Amerikan Psikologlar Derneği (</a:t>
            </a:r>
            <a:r>
              <a:rPr lang="tr-TR" sz="2000" dirty="0" smtClean="0"/>
              <a:t>APA) 1996‟da </a:t>
            </a:r>
            <a:r>
              <a:rPr lang="tr-TR" sz="2000" dirty="0"/>
              <a:t>aile içi </a:t>
            </a:r>
            <a:r>
              <a:rPr lang="tr-TR" sz="2000" dirty="0" smtClean="0"/>
              <a:t>şiddeti</a:t>
            </a:r>
            <a:r>
              <a:rPr lang="tr-TR" sz="2000" dirty="0"/>
              <a:t>; “Bir </a:t>
            </a:r>
            <a:r>
              <a:rPr lang="tr-TR" sz="2000" dirty="0" smtClean="0"/>
              <a:t>ilişkide </a:t>
            </a:r>
            <a:r>
              <a:rPr lang="tr-TR" sz="2000" dirty="0"/>
              <a:t>bir insanın yakını olduğu </a:t>
            </a:r>
            <a:r>
              <a:rPr lang="tr-TR" sz="2000" dirty="0" smtClean="0"/>
              <a:t>kişiye </a:t>
            </a:r>
            <a:r>
              <a:rPr lang="tr-TR" sz="2000" dirty="0"/>
              <a:t>güç, kontrol, </a:t>
            </a:r>
            <a:r>
              <a:rPr lang="tr-TR" sz="2000" dirty="0" smtClean="0"/>
              <a:t>özerklik ve </a:t>
            </a:r>
            <a:r>
              <a:rPr lang="tr-TR" sz="2000" dirty="0"/>
              <a:t>otoriteyi sağlamak amaçlı fiziksel, cinsel ve psikolojik kötü muameleyi </a:t>
            </a:r>
            <a:r>
              <a:rPr lang="tr-TR" sz="2000" dirty="0" smtClean="0"/>
              <a:t>içeren davranışları</a:t>
            </a:r>
            <a:r>
              <a:rPr lang="tr-TR" sz="2000" dirty="0"/>
              <a:t>” olarak </a:t>
            </a:r>
            <a:r>
              <a:rPr lang="tr-TR" sz="2000" dirty="0" smtClean="0"/>
              <a:t>tanımlamıştır </a:t>
            </a:r>
            <a:r>
              <a:rPr lang="tr-TR" sz="2000" dirty="0"/>
              <a:t>(</a:t>
            </a:r>
            <a:r>
              <a:rPr lang="tr-TR" sz="2000" dirty="0" err="1"/>
              <a:t>Yanıkkerem</a:t>
            </a:r>
            <a:r>
              <a:rPr lang="tr-TR" sz="2000" dirty="0"/>
              <a:t> ve Sevil, </a:t>
            </a:r>
            <a:r>
              <a:rPr lang="tr-TR" sz="2000" dirty="0" smtClean="0"/>
              <a:t>2006). </a:t>
            </a:r>
            <a:r>
              <a:rPr lang="tr-TR" sz="2000" b="1" dirty="0" smtClean="0">
                <a:solidFill>
                  <a:srgbClr val="7030A0"/>
                </a:solidFill>
              </a:rPr>
              <a:t>“</a:t>
            </a:r>
            <a:r>
              <a:rPr lang="tr-TR" sz="2000" b="1" dirty="0">
                <a:solidFill>
                  <a:srgbClr val="7030A0"/>
                </a:solidFill>
              </a:rPr>
              <a:t>Kadınlara yönelik toplumsal cinsiyete dayalı şiddet: </a:t>
            </a:r>
            <a:r>
              <a:rPr lang="tr-TR" sz="2000" dirty="0"/>
              <a:t>Kadına kadın olmasından dolayı uygulanan ve kadınları orantısız biçimde etkileyen şiddet anlamına gelir.”</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5595924"/>
            <a:ext cx="1799614" cy="100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320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a:solidFill>
                  <a:srgbClr val="002060"/>
                </a:solidFill>
              </a:rPr>
              <a:t>Kadına Yönelik Aile İçi Şiddetin Nedenleri, Dinamikleri ve</a:t>
            </a:r>
            <a:br>
              <a:rPr lang="tr-TR" sz="2400" b="1" dirty="0">
                <a:solidFill>
                  <a:srgbClr val="002060"/>
                </a:solidFill>
              </a:rPr>
            </a:br>
            <a:r>
              <a:rPr lang="tr-TR" sz="2400" b="1" dirty="0">
                <a:solidFill>
                  <a:srgbClr val="002060"/>
                </a:solidFill>
              </a:rPr>
              <a:t> Biçimleri</a:t>
            </a:r>
          </a:p>
        </p:txBody>
      </p:sp>
      <p:sp>
        <p:nvSpPr>
          <p:cNvPr id="3" name="İçerik Yer Tutucusu 2"/>
          <p:cNvSpPr>
            <a:spLocks noGrp="1"/>
          </p:cNvSpPr>
          <p:nvPr>
            <p:ph idx="1"/>
          </p:nvPr>
        </p:nvSpPr>
        <p:spPr/>
        <p:txBody>
          <a:bodyPr>
            <a:normAutofit/>
          </a:bodyPr>
          <a:lstStyle/>
          <a:p>
            <a:pPr algn="just">
              <a:lnSpc>
                <a:spcPct val="150000"/>
              </a:lnSpc>
            </a:pPr>
            <a:r>
              <a:rPr lang="tr-TR" sz="2000" dirty="0"/>
              <a:t>Kadına yönelik şiddetin tek bir sebebi yoktur, birbirine bağlı bir çok sebep kadına </a:t>
            </a:r>
            <a:r>
              <a:rPr lang="tr-TR" sz="2000" dirty="0" smtClean="0"/>
              <a:t>yönelik şiddete </a:t>
            </a:r>
            <a:r>
              <a:rPr lang="tr-TR" sz="2000" dirty="0"/>
              <a:t>neden olmaktadır. </a:t>
            </a:r>
            <a:endParaRPr lang="tr-TR" sz="2000" dirty="0" smtClean="0"/>
          </a:p>
          <a:p>
            <a:pPr marL="354013" indent="0" algn="just">
              <a:lnSpc>
                <a:spcPct val="150000"/>
              </a:lnSpc>
              <a:buNone/>
            </a:pPr>
            <a:r>
              <a:rPr lang="tr-TR" sz="2000" dirty="0" smtClean="0"/>
              <a:t>*Sosyal ve Kültürel Faktörler (Kadın- Erkek rollerine ilişkin algılar, ekonomik dengesizlik)</a:t>
            </a:r>
          </a:p>
          <a:p>
            <a:pPr marL="354013" indent="0" algn="just">
              <a:lnSpc>
                <a:spcPct val="150000"/>
              </a:lnSpc>
              <a:buNone/>
            </a:pPr>
            <a:r>
              <a:rPr lang="tr-TR" sz="2000" dirty="0" smtClean="0"/>
              <a:t>*Şiddetin </a:t>
            </a:r>
            <a:r>
              <a:rPr lang="tr-TR" sz="2000" dirty="0"/>
              <a:t>bir sorun çözüm aracı olarak kabul edilmesi </a:t>
            </a:r>
            <a:endParaRPr lang="tr-TR" sz="2000" dirty="0" smtClean="0"/>
          </a:p>
          <a:p>
            <a:pPr marL="354013" indent="0" algn="just">
              <a:lnSpc>
                <a:spcPct val="150000"/>
              </a:lnSpc>
              <a:buNone/>
            </a:pPr>
            <a:r>
              <a:rPr lang="tr-TR" sz="2000" dirty="0" smtClean="0"/>
              <a:t>*Eğitime </a:t>
            </a:r>
            <a:r>
              <a:rPr lang="tr-TR" sz="2000" dirty="0"/>
              <a:t>erişimdeki </a:t>
            </a:r>
            <a:r>
              <a:rPr lang="tr-TR" sz="2000" dirty="0" smtClean="0"/>
              <a:t>kısıtlılıklar</a:t>
            </a:r>
          </a:p>
          <a:p>
            <a:pPr marL="354013" indent="0" algn="just">
              <a:lnSpc>
                <a:spcPct val="150000"/>
              </a:lnSpc>
              <a:buNone/>
            </a:pPr>
            <a:r>
              <a:rPr lang="tr-TR" sz="2000" dirty="0" smtClean="0"/>
              <a:t>*Sosyal </a:t>
            </a:r>
            <a:r>
              <a:rPr lang="tr-TR" sz="2000" dirty="0"/>
              <a:t>medya etkileri (Kadınların </a:t>
            </a:r>
            <a:r>
              <a:rPr lang="tr-TR" sz="2000" dirty="0" smtClean="0"/>
              <a:t>medyada</a:t>
            </a:r>
            <a:r>
              <a:rPr lang="tr-TR" sz="2000" dirty="0"/>
              <a:t>, yüksek prestijli mesleklerde eksik temsili </a:t>
            </a:r>
            <a:r>
              <a:rPr lang="tr-TR" sz="2000" dirty="0" smtClean="0"/>
              <a:t>)</a:t>
            </a:r>
            <a:endParaRPr lang="tr-TR" sz="20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7568" y="5733256"/>
            <a:ext cx="1696739" cy="95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000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dirty="0" smtClean="0"/>
              <a:t>Uzun yıllardır var olan bu konu </a:t>
            </a:r>
            <a:r>
              <a:rPr lang="tr-TR" sz="2400" b="1" dirty="0" smtClean="0">
                <a:solidFill>
                  <a:srgbClr val="C00000"/>
                </a:solidFill>
              </a:rPr>
              <a:t>«tabu» </a:t>
            </a:r>
            <a:r>
              <a:rPr lang="tr-TR" sz="2400" dirty="0" err="1" smtClean="0"/>
              <a:t>lar</a:t>
            </a:r>
            <a:r>
              <a:rPr lang="tr-TR" sz="2400" dirty="0" smtClean="0"/>
              <a:t> nedeniyle 1980’li yıllardan itibaren araştırılmaya ve konuşulmaya başlanmıştır.</a:t>
            </a:r>
          </a:p>
          <a:p>
            <a:pPr algn="just"/>
            <a:endParaRPr lang="tr-TR" sz="2400" dirty="0"/>
          </a:p>
          <a:p>
            <a:pPr algn="just"/>
            <a:r>
              <a:rPr lang="tr-TR" sz="2400" dirty="0" smtClean="0"/>
              <a:t>Özellikle bazı kadınlar şiddetin olağan olduğunu kabul ederek </a:t>
            </a:r>
            <a:r>
              <a:rPr lang="tr-TR" sz="2400" b="1" dirty="0" smtClean="0">
                <a:solidFill>
                  <a:srgbClr val="C00000"/>
                </a:solidFill>
              </a:rPr>
              <a:t>şiddet döngüsüne </a:t>
            </a:r>
            <a:r>
              <a:rPr lang="tr-TR" sz="2400" dirty="0" smtClean="0"/>
              <a:t>katkı sağlamaktadır.</a:t>
            </a:r>
          </a:p>
          <a:p>
            <a:pPr algn="just"/>
            <a:endParaRPr lang="tr-TR" sz="2400" dirty="0"/>
          </a:p>
          <a:p>
            <a:pPr algn="just"/>
            <a:r>
              <a:rPr lang="tr-TR" sz="2400" dirty="0" smtClean="0"/>
              <a:t>Aile dışındaki şiddet daha kolay ifade edilirken aile içi şiddet perde arkasında devam etmektedir.</a:t>
            </a:r>
            <a:endParaRPr lang="tr-TR" sz="24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318" y="5517232"/>
            <a:ext cx="1943157" cy="108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3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2551</Words>
  <Application>Microsoft Office PowerPoint</Application>
  <PresentationFormat>Ekran Gösterisi (4:3)</PresentationFormat>
  <Paragraphs>159</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KADINA YÖNELİK ŞİDDETİ ÖNLEME ÇALIŞMALARI   Bozüyük Rehberlik ve Araştırma Merkezi</vt:lpstr>
      <vt:lpstr>PowerPoint Sunusu</vt:lpstr>
      <vt:lpstr>PowerPoint Sunusu</vt:lpstr>
      <vt:lpstr>Kadınlar Kimlerden, Nerede, Nasıl Şiddet Görüyor? </vt:lpstr>
      <vt:lpstr>PowerPoint Sunusu</vt:lpstr>
      <vt:lpstr>Kadına Yönelik Şiddetin (KYAİŞ) Tanımı</vt:lpstr>
      <vt:lpstr>Diğer Tanımlar;</vt:lpstr>
      <vt:lpstr>Kadına Yönelik Aile İçi Şiddetin Nedenleri, Dinamikleri ve  Biçimleri</vt:lpstr>
      <vt:lpstr>PowerPoint Sunusu</vt:lpstr>
      <vt:lpstr>Şiddet Her Yerde!!</vt:lpstr>
      <vt:lpstr>Eşler arasında yaşanan sorunlarda şiddetin varlığı doğal mıdır?</vt:lpstr>
      <vt:lpstr>Aile-içi kadına yönelik şiddetten kimler etkilenir?</vt:lpstr>
      <vt:lpstr>PowerPoint Sunusu</vt:lpstr>
      <vt:lpstr>PowerPoint Sunusu</vt:lpstr>
      <vt:lpstr>Aile İçi Şiddet Döngüsü</vt:lpstr>
      <vt:lpstr>Kadına Yönelik Şiddetin Biçimleri</vt:lpstr>
      <vt:lpstr>PowerPoint Sunusu</vt:lpstr>
      <vt:lpstr>PowerPoint Sunusu</vt:lpstr>
      <vt:lpstr>PowerPoint Sunusu</vt:lpstr>
      <vt:lpstr>PowerPoint Sunusu</vt:lpstr>
      <vt:lpstr>PowerPoint Sunusu</vt:lpstr>
      <vt:lpstr>Şiddetin Sonuçlarının Kadınlar ve Çocuklar Üzerindeki Etkileri</vt:lpstr>
      <vt:lpstr>PowerPoint Sunusu</vt:lpstr>
      <vt:lpstr>PowerPoint Sunusu</vt:lpstr>
      <vt:lpstr>PowerPoint Sunusu</vt:lpstr>
      <vt:lpstr>Şiddet son bulduktan sonra bile devam eden etkiler:</vt:lpstr>
      <vt:lpstr>Aile içi Şiddetin Çocuklar Üzerindeki Etkileri </vt:lpstr>
      <vt:lpstr>PowerPoint Sunusu</vt:lpstr>
      <vt:lpstr>Şiddete maruz kalmış ya da tanık olmuş çocuklar aşağıdaki belirtilerden bir veya daha fazlasını gösterebilir:</vt:lpstr>
      <vt:lpstr>Şiddete Karşı Çıkmak ve Önlemek</vt:lpstr>
      <vt:lpstr>PowerPoint Sunusu</vt:lpstr>
      <vt:lpstr>Bireysel Sorumluluklar</vt:lpstr>
      <vt:lpstr>Şiddete Maruz Kalan veya Risk Altındaki Kadınların Yapabilecekleri</vt:lpstr>
      <vt:lpstr>Aile içi şiddete maruz kalan kadınlara, şiddetle mücadele ederken şu noktaları göz önünde tutmaları önerilebilir:</vt:lpstr>
      <vt:lpstr>PowerPoint Sunusu</vt:lpstr>
      <vt:lpstr>PowerPoint Sunusu</vt:lpstr>
      <vt:lpstr>PowerPoint Sunusu</vt:lpstr>
      <vt:lpstr>PowerPoint Sunusu</vt:lpstr>
      <vt:lpstr>PowerPoint Sunusu</vt:lpstr>
      <vt:lpstr>PowerPoint Sunusu</vt:lpstr>
      <vt:lpstr>PowerPoint Sunusu</vt:lpstr>
      <vt:lpstr>Acil Telefon Hatları</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KADINA YÖNELİK ŞİDDETİN ÖNLENMESİ </dc:title>
  <dc:creator>w81'</dc:creator>
  <cp:lastModifiedBy>w81'</cp:lastModifiedBy>
  <cp:revision>116</cp:revision>
  <dcterms:created xsi:type="dcterms:W3CDTF">2020-02-26T06:31:30Z</dcterms:created>
  <dcterms:modified xsi:type="dcterms:W3CDTF">2020-02-28T12:13:59Z</dcterms:modified>
</cp:coreProperties>
</file>